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2"/>
  </p:notesMasterIdLst>
  <p:handoutMasterIdLst>
    <p:handoutMasterId r:id="rId13"/>
  </p:handoutMasterIdLst>
  <p:sldIdLst>
    <p:sldId id="297" r:id="rId2"/>
    <p:sldId id="284" r:id="rId3"/>
    <p:sldId id="257" r:id="rId4"/>
    <p:sldId id="280" r:id="rId5"/>
    <p:sldId id="286" r:id="rId6"/>
    <p:sldId id="291" r:id="rId7"/>
    <p:sldId id="262" r:id="rId8"/>
    <p:sldId id="294" r:id="rId9"/>
    <p:sldId id="300" r:id="rId10"/>
    <p:sldId id="295" r:id="rId11"/>
  </p:sldIdLst>
  <p:sldSz cx="9144000" cy="6858000" type="screen4x3"/>
  <p:notesSz cx="6789738" cy="9929813"/>
  <p:defaultTextStyle>
    <a:defPPr>
      <a:defRPr lang="pt-PT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>
          <p15:clr>
            <a:srgbClr val="A4A3A4"/>
          </p15:clr>
        </p15:guide>
        <p15:guide id="2" pos="1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466"/>
    <a:srgbClr val="024566"/>
    <a:srgbClr val="006699"/>
    <a:srgbClr val="FF9900"/>
    <a:srgbClr val="FFCC99"/>
    <a:srgbClr val="B5A5F9"/>
    <a:srgbClr val="CFC290"/>
    <a:srgbClr val="BFC2A3"/>
    <a:srgbClr val="BFA4A3"/>
    <a:srgbClr val="C0F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3979" autoAdjust="0"/>
  </p:normalViewPr>
  <p:slideViewPr>
    <p:cSldViewPr snapToObjects="1">
      <p:cViewPr varScale="1">
        <p:scale>
          <a:sx n="65" d="100"/>
          <a:sy n="65" d="100"/>
        </p:scale>
        <p:origin x="1340" y="32"/>
      </p:cViewPr>
      <p:guideLst>
        <p:guide orient="horz" pos="210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6513" y="0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F26B5C0-335B-4E1B-82F5-2D4D77EED68A}" type="datetimeFigureOut">
              <a:rPr lang="pt-PT"/>
              <a:pPr>
                <a:defRPr/>
              </a:pPr>
              <a:t>21/11/2020</a:t>
            </a:fld>
            <a:endParaRPr lang="pt-PT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6513" y="9431338"/>
            <a:ext cx="294163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26CCEC2-A52B-4AD9-8C98-13479597E960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3569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6513" y="0"/>
            <a:ext cx="294163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744538"/>
            <a:ext cx="4964112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0838" cy="446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noProof="0"/>
              <a:t>Clique para editar os estilos de texto do modelo global</a:t>
            </a:r>
          </a:p>
          <a:p>
            <a:pPr lvl="1"/>
            <a:r>
              <a:rPr lang="pt-PT" noProof="0"/>
              <a:t>Segundo nível</a:t>
            </a:r>
          </a:p>
          <a:p>
            <a:pPr lvl="2"/>
            <a:r>
              <a:rPr lang="pt-PT" noProof="0"/>
              <a:t>Terceiro nível</a:t>
            </a:r>
          </a:p>
          <a:p>
            <a:pPr lvl="3"/>
            <a:r>
              <a:rPr lang="pt-PT" noProof="0"/>
              <a:t>Quarto nível</a:t>
            </a:r>
          </a:p>
          <a:p>
            <a:pPr lvl="4"/>
            <a:r>
              <a:rPr lang="pt-PT" noProof="0"/>
              <a:t>Quinto nível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16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6513" y="9431338"/>
            <a:ext cx="294163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D2494BA2-54B6-4A72-876A-989A4470DC38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11764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Marcador de Posição de Nota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PT"/>
          </a:p>
        </p:txBody>
      </p:sp>
      <p:sp>
        <p:nvSpPr>
          <p:cNvPr id="20484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043095-57CC-44B3-A6AE-CEC108C12594}" type="slidenum">
              <a:rPr lang="pt-PT" smtClean="0"/>
              <a:pPr eaLnBrk="1" hangingPunct="1"/>
              <a:t>4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0B3F16-D9D3-42D7-9406-D9144E4F0583}" type="slidenum">
              <a:rPr lang="pt-PT" smtClean="0"/>
              <a:pPr eaLnBrk="1" hangingPunct="1"/>
              <a:t>8</a:t>
            </a:fld>
            <a:endParaRPr lang="pt-PT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0B3F16-D9D3-42D7-9406-D9144E4F0583}" type="slidenum">
              <a:rPr lang="pt-PT" smtClean="0"/>
              <a:pPr eaLnBrk="1" hangingPunct="1"/>
              <a:t>10</a:t>
            </a:fld>
            <a:endParaRPr lang="pt-PT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15A74-3D10-4B9D-843F-BB1AD629748E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11182210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D0531-C2E7-4219-ACC1-4AEB9D0708A4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9462893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78AA-A8B2-4410-8B15-4C9F9889C238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7334536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AF372-BECD-4B07-9189-D5DF89D88FD3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91539357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22742-1EA4-494A-8182-C00CEDD83F20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4220068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51055-2815-465E-BA4C-25C1A49BADC4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54190965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7E394-0946-4328-B481-932F6D1ED0FF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0919783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2AB0E-73C0-44BD-B01B-5C4298E33C2F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0819424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0B808-EDDC-4C6F-8EBD-8DE94BCAB1CB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7531926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ED706-066B-442E-AF4D-332C723C34D8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5905300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3329E-033C-4413-979E-A857C353BF63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1572171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/>
              <a:t>Clique para editar o estilo do título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BA97E855-A39E-4681-91AF-ED6B576149F7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Nyala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Nyala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Nyala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Nyala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7.gif"/><Relationship Id="rId10" Type="http://schemas.openxmlformats.org/officeDocument/2006/relationships/image" Target="../media/image11.jpg"/><Relationship Id="rId4" Type="http://schemas.openxmlformats.org/officeDocument/2006/relationships/image" Target="../media/image6.jpeg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11" Type="http://schemas.openxmlformats.org/officeDocument/2006/relationships/image" Target="../media/image19.jpeg"/><Relationship Id="rId5" Type="http://schemas.openxmlformats.org/officeDocument/2006/relationships/image" Target="../media/image13.jpg"/><Relationship Id="rId10" Type="http://schemas.openxmlformats.org/officeDocument/2006/relationships/image" Target="../media/image18.gif"/><Relationship Id="rId4" Type="http://schemas.openxmlformats.org/officeDocument/2006/relationships/image" Target="../media/image1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gif"/><Relationship Id="rId4" Type="http://schemas.openxmlformats.org/officeDocument/2006/relationships/image" Target="../media/image1.png"/><Relationship Id="rId9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1.png"/><Relationship Id="rId10" Type="http://schemas.openxmlformats.org/officeDocument/2006/relationships/image" Target="../media/image31.gif"/><Relationship Id="rId4" Type="http://schemas.microsoft.com/office/2007/relationships/hdphoto" Target="../media/hdphoto2.wdp"/><Relationship Id="rId9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11" Type="http://schemas.openxmlformats.org/officeDocument/2006/relationships/image" Target="../media/image38.jpg"/><Relationship Id="rId5" Type="http://schemas.microsoft.com/office/2007/relationships/hdphoto" Target="../media/hdphoto1.wdp"/><Relationship Id="rId10" Type="http://schemas.openxmlformats.org/officeDocument/2006/relationships/image" Target="../media/image37.jpg"/><Relationship Id="rId4" Type="http://schemas.openxmlformats.org/officeDocument/2006/relationships/image" Target="../media/image33.png"/><Relationship Id="rId9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476885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4" descr="Resultado de imagem para FUNDAÇÃO O SÉCUL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76"/>
          <a:stretch/>
        </p:blipFill>
        <p:spPr bwMode="auto">
          <a:xfrm>
            <a:off x="107504" y="1124744"/>
            <a:ext cx="896677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5649" y="6103422"/>
            <a:ext cx="9053730" cy="64633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 smtClean="0">
                <a:solidFill>
                  <a:schemeClr val="bg1"/>
                </a:solidFill>
              </a:rPr>
              <a:t>A </a:t>
            </a:r>
            <a:r>
              <a:rPr lang="pt-PT" sz="3600" b="1" dirty="0">
                <a:solidFill>
                  <a:schemeClr val="bg1"/>
                </a:solidFill>
              </a:rPr>
              <a:t>C</a:t>
            </a:r>
            <a:r>
              <a:rPr lang="pt-PT" sz="3600" b="1" dirty="0" smtClean="0">
                <a:solidFill>
                  <a:schemeClr val="bg1"/>
                </a:solidFill>
              </a:rPr>
              <a:t>riar </a:t>
            </a:r>
            <a:r>
              <a:rPr lang="pt-PT" sz="3600" b="1" dirty="0">
                <a:solidFill>
                  <a:schemeClr val="bg1"/>
                </a:solidFill>
              </a:rPr>
              <a:t>S</a:t>
            </a:r>
            <a:r>
              <a:rPr lang="pt-PT" sz="3600" b="1" dirty="0" smtClean="0">
                <a:solidFill>
                  <a:schemeClr val="bg1"/>
                </a:solidFill>
              </a:rPr>
              <a:t>orrisos desde 1927…</a:t>
            </a:r>
            <a:r>
              <a:rPr lang="pt-PT" sz="3600" b="1" dirty="0" smtClean="0">
                <a:solidFill>
                  <a:schemeClr val="bg1"/>
                </a:solidFill>
              </a:rPr>
              <a:t> </a:t>
            </a:r>
            <a:endParaRPr lang="pt-PT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1910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:\FUNDACAO_institucional\Editadas Fund. Século\PM_0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2" b="19712"/>
          <a:stretch/>
        </p:blipFill>
        <p:spPr bwMode="auto">
          <a:xfrm>
            <a:off x="107504" y="1142936"/>
            <a:ext cx="8991476" cy="458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7264" y="5805264"/>
            <a:ext cx="9126736" cy="707886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4000" dirty="0" smtClean="0">
                <a:solidFill>
                  <a:schemeClr val="bg1"/>
                </a:solidFill>
              </a:rPr>
              <a:t>           </a:t>
            </a:r>
            <a:r>
              <a:rPr lang="pt-PT" sz="4000" b="1" dirty="0">
                <a:solidFill>
                  <a:schemeClr val="bg1"/>
                </a:solidFill>
              </a:rPr>
              <a:t>A</a:t>
            </a:r>
            <a:r>
              <a:rPr lang="pt-PT" sz="4000" b="1" dirty="0" smtClean="0">
                <a:solidFill>
                  <a:schemeClr val="bg1"/>
                </a:solidFill>
              </a:rPr>
              <a:t> criar sorrisos desde 1927</a:t>
            </a:r>
            <a:r>
              <a:rPr lang="pt-PT" sz="4000" dirty="0" smtClean="0">
                <a:solidFill>
                  <a:schemeClr val="bg1"/>
                </a:solidFill>
              </a:rPr>
              <a:t>…</a:t>
            </a:r>
            <a:endParaRPr lang="pt-PT" sz="4000" dirty="0">
              <a:solidFill>
                <a:schemeClr val="bg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11429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325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53">
        <p:fade/>
      </p:transition>
    </mc:Choice>
    <mc:Fallback xmlns="">
      <p:transition spd="med" advTm="3353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6"/>
          <a:stretch/>
        </p:blipFill>
        <p:spPr>
          <a:xfrm>
            <a:off x="330975" y="172820"/>
            <a:ext cx="3983943" cy="3289193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62650" y="90778"/>
            <a:ext cx="9053730" cy="64633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 smtClean="0">
                <a:solidFill>
                  <a:srgbClr val="006699"/>
                </a:solidFill>
              </a:rPr>
              <a:t>Onde começou…</a:t>
            </a:r>
            <a:endParaRPr lang="pt-PT" sz="3600" b="1" dirty="0">
              <a:solidFill>
                <a:srgbClr val="006699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60" y="5974048"/>
            <a:ext cx="4291870" cy="92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86613"/>
            <a:ext cx="4181742" cy="268743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2" y="3286613"/>
            <a:ext cx="3983943" cy="268975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427985" y="1065816"/>
            <a:ext cx="41817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b="1" dirty="0"/>
              <a:t>1927</a:t>
            </a:r>
            <a:r>
              <a:rPr lang="pt-PT" dirty="0"/>
              <a:t> – </a:t>
            </a:r>
            <a:r>
              <a:rPr lang="pt-PT" dirty="0" smtClean="0"/>
              <a:t>Inicio da Colónia Balnear Obra social do jornal “O Seculo”</a:t>
            </a:r>
            <a:endParaRPr lang="pt-PT" dirty="0"/>
          </a:p>
          <a:p>
            <a:pPr algn="just"/>
            <a:endParaRPr lang="pt-PT" b="1" dirty="0"/>
          </a:p>
          <a:p>
            <a:pPr algn="just"/>
            <a:r>
              <a:rPr lang="pt-PT" b="1" dirty="0"/>
              <a:t>1998</a:t>
            </a:r>
            <a:r>
              <a:rPr lang="pt-PT" dirty="0"/>
              <a:t> </a:t>
            </a:r>
            <a:r>
              <a:rPr lang="pt-PT" dirty="0" smtClean="0"/>
              <a:t>– Criação da Fundação </a:t>
            </a:r>
            <a:r>
              <a:rPr lang="pt-PT" dirty="0"/>
              <a:t>“O Século</a:t>
            </a:r>
            <a:r>
              <a:rPr lang="pt-PT" dirty="0" smtClean="0"/>
              <a:t>” IPSS, para desenvolver e alargar a obra social iniciada por João Pereira da Rosa.    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528027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Resultado de imagem para FUNDAÇÃO O SÉCULO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FFCC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76"/>
          <a:stretch/>
        </p:blipFill>
        <p:spPr bwMode="auto">
          <a:xfrm>
            <a:off x="73843" y="923768"/>
            <a:ext cx="8993541" cy="488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54515" y="1412776"/>
            <a:ext cx="5364089" cy="1200329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dirty="0" err="1" smtClean="0">
                <a:solidFill>
                  <a:schemeClr val="bg1"/>
                </a:solidFill>
              </a:rPr>
              <a:t>Acolher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Cuidar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Colaborar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Educar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Capacitar</a:t>
            </a:r>
            <a:r>
              <a:rPr lang="en-US" dirty="0">
                <a:solidFill>
                  <a:schemeClr val="bg1"/>
                </a:solidFill>
              </a:rPr>
              <a:t>…</a:t>
            </a:r>
            <a:endParaRPr lang="pt-PT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… para </a:t>
            </a:r>
            <a:r>
              <a:rPr lang="en-US" dirty="0" err="1">
                <a:solidFill>
                  <a:schemeClr val="bg1"/>
                </a:solidFill>
              </a:rPr>
              <a:t>promover</a:t>
            </a:r>
            <a:r>
              <a:rPr lang="en-US" dirty="0">
                <a:solidFill>
                  <a:schemeClr val="bg1"/>
                </a:solidFill>
              </a:rPr>
              <a:t> o </a:t>
            </a:r>
            <a:r>
              <a:rPr lang="en-US" dirty="0" err="1">
                <a:solidFill>
                  <a:schemeClr val="bg1"/>
                </a:solidFill>
              </a:rPr>
              <a:t>bem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estar</a:t>
            </a:r>
            <a:r>
              <a:rPr lang="en-US" dirty="0">
                <a:solidFill>
                  <a:schemeClr val="bg1"/>
                </a:solidFill>
              </a:rPr>
              <a:t> e  </a:t>
            </a:r>
            <a:r>
              <a:rPr lang="en-US" dirty="0" err="1">
                <a:solidFill>
                  <a:schemeClr val="bg1"/>
                </a:solidFill>
              </a:rPr>
              <a:t>qualidade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vida</a:t>
            </a:r>
            <a:r>
              <a:rPr lang="en-US" dirty="0">
                <a:solidFill>
                  <a:schemeClr val="bg1"/>
                </a:solidFill>
              </a:rPr>
              <a:t> das Crianças, Jovens, </a:t>
            </a:r>
            <a:r>
              <a:rPr lang="en-US" dirty="0" err="1">
                <a:solidFill>
                  <a:schemeClr val="bg1"/>
                </a:solidFill>
              </a:rPr>
              <a:t>Idosos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Famílias</a:t>
            </a:r>
            <a:r>
              <a:rPr lang="en-US" dirty="0">
                <a:solidFill>
                  <a:schemeClr val="bg1"/>
                </a:solidFill>
              </a:rPr>
              <a:t> que se </a:t>
            </a:r>
            <a:r>
              <a:rPr lang="en-US" dirty="0" err="1">
                <a:solidFill>
                  <a:schemeClr val="bg1"/>
                </a:solidFill>
              </a:rPr>
              <a:t>encontram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situação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vulnerabilidade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social.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3749" y="89223"/>
            <a:ext cx="9053730" cy="646331"/>
          </a:xfrm>
          <a:prstGeom prst="rect">
            <a:avLst/>
          </a:prstGeom>
          <a:solidFill>
            <a:srgbClr val="02456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3600" b="1" dirty="0" smtClean="0">
                <a:solidFill>
                  <a:schemeClr val="bg1"/>
                </a:solidFill>
              </a:rPr>
              <a:t> Quem somos? Onde queremos chegar?</a:t>
            </a:r>
            <a:endParaRPr lang="pt-PT" sz="3600" b="1" dirty="0">
              <a:solidFill>
                <a:srgbClr val="006699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905988" y="4397623"/>
            <a:ext cx="6048672" cy="1231106"/>
          </a:xfrm>
          <a:prstGeom prst="rect">
            <a:avLst/>
          </a:prstGeom>
          <a:solidFill>
            <a:srgbClr val="024566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Instituição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referência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com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serviços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qualidade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sustentável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que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acompanha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Criança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Jovem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o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Idoso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Família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seu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ciclo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vida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contribuindo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sociedade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justa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feliz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PT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844" y="5834006"/>
            <a:ext cx="476885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30327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Resultado de imagem para FUNDAÇÃO O SÉCULO"/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76"/>
          <a:stretch/>
        </p:blipFill>
        <p:spPr bwMode="auto">
          <a:xfrm>
            <a:off x="107504" y="1224533"/>
            <a:ext cx="8972390" cy="458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ângulo 14"/>
          <p:cNvSpPr/>
          <p:nvPr/>
        </p:nvSpPr>
        <p:spPr bwMode="auto">
          <a:xfrm>
            <a:off x="107504" y="1112277"/>
            <a:ext cx="8972390" cy="923330"/>
          </a:xfrm>
          <a:prstGeom prst="rect">
            <a:avLst/>
          </a:prstGeom>
          <a:solidFill>
            <a:srgbClr val="FF990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43508" y="1296069"/>
            <a:ext cx="8900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chemeClr val="bg1"/>
                </a:solidFill>
              </a:rPr>
              <a:t>Casas </a:t>
            </a:r>
            <a:r>
              <a:rPr lang="pt-PT" sz="2000" dirty="0">
                <a:solidFill>
                  <a:schemeClr val="bg1"/>
                </a:solidFill>
              </a:rPr>
              <a:t>de </a:t>
            </a:r>
            <a:r>
              <a:rPr lang="pt-PT" sz="2000" dirty="0" smtClean="0">
                <a:solidFill>
                  <a:schemeClr val="bg1"/>
                </a:solidFill>
              </a:rPr>
              <a:t>Acolhimento para crianças e jovens em situação de Perigo</a:t>
            </a:r>
            <a:endParaRPr lang="pt-PT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U:\1 MKT_RP\IMAGEM CORPORATIVA\VALÊNCIAS\logos pequenos transp\casadoma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31" y="3641365"/>
            <a:ext cx="1800520" cy="214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07504" y="5784538"/>
            <a:ext cx="8972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dirty="0" smtClean="0">
                <a:solidFill>
                  <a:schemeClr val="bg1"/>
                </a:solidFill>
              </a:rPr>
              <a:t> </a:t>
            </a:r>
            <a:endParaRPr lang="pt-PT" sz="4000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947" y="5981200"/>
            <a:ext cx="4085844" cy="88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3" name="Picture 3" descr="C:\Users\nuno.moreira\MKT_RP_2012\PROJECTOS\APRESENTAÇÃO\mar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print"/>
          <a:srcRect l="3500" r="29126" b="33062"/>
          <a:stretch/>
        </p:blipFill>
        <p:spPr bwMode="auto">
          <a:xfrm>
            <a:off x="312309" y="2122482"/>
            <a:ext cx="5544616" cy="160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U:\1 MKT_RP\IMAGEM CORPORATIVA\VALÊNCIAS\logos pequenos transp\casadaponte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17" y="3511987"/>
            <a:ext cx="1956016" cy="229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U:\1 MKT_RP\IMAGEM CORPORATIVA\VALÊNCIAS\logos pequenos transp\casadasconchas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08" y="3599154"/>
            <a:ext cx="1843592" cy="218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112552" y="190618"/>
            <a:ext cx="8972390" cy="707886"/>
          </a:xfrm>
          <a:prstGeom prst="rect">
            <a:avLst/>
          </a:prstGeom>
          <a:solidFill>
            <a:srgbClr val="0245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chemeClr val="bg1"/>
                </a:solidFill>
              </a:rPr>
              <a:t>ACOLHER </a:t>
            </a:r>
            <a:r>
              <a:rPr lang="pt-PT" sz="4000" dirty="0" smtClean="0">
                <a:solidFill>
                  <a:schemeClr val="bg1"/>
                </a:solidFill>
              </a:rPr>
              <a:t> </a:t>
            </a:r>
            <a:endParaRPr lang="pt-PT" sz="4000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33" y="2071342"/>
            <a:ext cx="2363755" cy="1656898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</p:cSld>
  <p:clrMapOvr>
    <a:masterClrMapping/>
  </p:clrMapOvr>
  <p:transition spd="slow" advTm="1131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Resultado de imagem para FUNDAÇÃO O SÉCULO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49"/>
                    </a14:imgEffect>
                    <a14:imgEffect>
                      <a14:saturation sat="1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76"/>
          <a:stretch/>
        </p:blipFill>
        <p:spPr bwMode="auto">
          <a:xfrm>
            <a:off x="-12410" y="1452106"/>
            <a:ext cx="9073196" cy="451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6700" y="217834"/>
            <a:ext cx="903649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chemeClr val="bg1"/>
                </a:solidFill>
              </a:rPr>
              <a:t>EDUCAR 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12" name="Rectângulo 14"/>
          <p:cNvSpPr/>
          <p:nvPr/>
        </p:nvSpPr>
        <p:spPr bwMode="auto">
          <a:xfrm>
            <a:off x="34233" y="1342105"/>
            <a:ext cx="8965692" cy="934767"/>
          </a:xfrm>
          <a:prstGeom prst="rect">
            <a:avLst/>
          </a:prstGeom>
          <a:solidFill>
            <a:srgbClr val="FF990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r>
              <a:rPr lang="pt-PT" dirty="0">
                <a:solidFill>
                  <a:schemeClr val="bg1"/>
                </a:solidFill>
              </a:rPr>
              <a:t>A Creche e o Jardim de Infância </a:t>
            </a:r>
            <a:r>
              <a:rPr lang="pt-PT" dirty="0" smtClean="0">
                <a:solidFill>
                  <a:schemeClr val="bg1"/>
                </a:solidFill>
              </a:rPr>
              <a:t>dos 0 aos 6 anos</a:t>
            </a:r>
          </a:p>
          <a:p>
            <a:pPr algn="ctr">
              <a:lnSpc>
                <a:spcPct val="150000"/>
              </a:lnSpc>
            </a:pPr>
            <a:r>
              <a:rPr lang="pt-PT" dirty="0" smtClean="0">
                <a:solidFill>
                  <a:schemeClr val="bg1"/>
                </a:solidFill>
              </a:rPr>
              <a:t>A Colónia de Férias para crianças dos 6 aos 12 anos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64" y="6054329"/>
            <a:ext cx="4032448" cy="87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93" y="4374959"/>
            <a:ext cx="2149839" cy="1612379"/>
          </a:xfrm>
          <a:prstGeom prst="rect">
            <a:avLst/>
          </a:prstGeom>
        </p:spPr>
      </p:pic>
      <p:pic>
        <p:nvPicPr>
          <p:cNvPr id="10" name="Picture 2" descr="U:\1 MKT_RP\IMAGEM CORPORATIVA\VALÊNCIAS\logos pequenos transp\Século dos Pequeninos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79" y="2386873"/>
            <a:ext cx="1933985" cy="231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31" y="4713073"/>
            <a:ext cx="1305824" cy="98072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21" y="3339222"/>
            <a:ext cx="1403648" cy="105273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179" y="4374959"/>
            <a:ext cx="2022611" cy="1485355"/>
          </a:xfrm>
          <a:prstGeom prst="rect">
            <a:avLst/>
          </a:prstGeom>
        </p:spPr>
      </p:pic>
      <p:pic>
        <p:nvPicPr>
          <p:cNvPr id="11" name="Picture 2" descr="U:\1 MKT_RP\IMAGEM CORPORATIVA\VALÊNCIAS\logos pequenos transp\coloniaferias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82110"/>
            <a:ext cx="1935236" cy="232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874" y="3282124"/>
            <a:ext cx="1234293" cy="92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665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Resultado de imagem para FUNDAÇÃO O SÉCULO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76"/>
          <a:stretch/>
        </p:blipFill>
        <p:spPr bwMode="auto">
          <a:xfrm>
            <a:off x="26863" y="1463985"/>
            <a:ext cx="9144000" cy="4584353"/>
          </a:xfrm>
          <a:prstGeom prst="rect">
            <a:avLst/>
          </a:prstGeom>
          <a:noFill/>
          <a:extLst/>
        </p:spPr>
      </p:pic>
      <p:sp>
        <p:nvSpPr>
          <p:cNvPr id="8" name="CaixaDeTexto 7"/>
          <p:cNvSpPr txBox="1"/>
          <p:nvPr/>
        </p:nvSpPr>
        <p:spPr>
          <a:xfrm>
            <a:off x="35496" y="189684"/>
            <a:ext cx="9126736" cy="646331"/>
          </a:xfrm>
          <a:prstGeom prst="rect">
            <a:avLst/>
          </a:prstGeom>
          <a:solidFill>
            <a:srgbClr val="0245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 smtClean="0">
                <a:solidFill>
                  <a:schemeClr val="bg1"/>
                </a:solidFill>
              </a:rPr>
              <a:t>CAPACITAR</a:t>
            </a:r>
            <a:endParaRPr lang="pt-PT" sz="3600" b="1" dirty="0">
              <a:solidFill>
                <a:schemeClr val="bg1"/>
              </a:solidFill>
            </a:endParaRPr>
          </a:p>
        </p:txBody>
      </p:sp>
      <p:sp>
        <p:nvSpPr>
          <p:cNvPr id="10" name="Rectângulo 14"/>
          <p:cNvSpPr/>
          <p:nvPr/>
        </p:nvSpPr>
        <p:spPr bwMode="auto">
          <a:xfrm>
            <a:off x="69985" y="1198336"/>
            <a:ext cx="9057755" cy="1119728"/>
          </a:xfrm>
          <a:prstGeom prst="rect">
            <a:avLst/>
          </a:prstGeom>
          <a:solidFill>
            <a:srgbClr val="FF990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PT" dirty="0" smtClean="0">
                <a:solidFill>
                  <a:schemeClr val="bg1"/>
                </a:solidFill>
              </a:rPr>
              <a:t>CAFAP- Serviço de apoio </a:t>
            </a:r>
            <a:r>
              <a:rPr lang="pt-PT" dirty="0">
                <a:solidFill>
                  <a:schemeClr val="bg1"/>
                </a:solidFill>
              </a:rPr>
              <a:t>às famílias com crianças e </a:t>
            </a:r>
            <a:r>
              <a:rPr lang="pt-PT" dirty="0" smtClean="0">
                <a:solidFill>
                  <a:schemeClr val="bg1"/>
                </a:solidFill>
              </a:rPr>
              <a:t>jovens, </a:t>
            </a:r>
            <a:r>
              <a:rPr lang="pt-PT" dirty="0">
                <a:solidFill>
                  <a:schemeClr val="bg1"/>
                </a:solidFill>
              </a:rPr>
              <a:t>apoiando-as no processo de mudança, com </a:t>
            </a:r>
            <a:r>
              <a:rPr lang="pt-PT" dirty="0" err="1">
                <a:solidFill>
                  <a:schemeClr val="bg1"/>
                </a:solidFill>
              </a:rPr>
              <a:t>actividades</a:t>
            </a:r>
            <a:r>
              <a:rPr lang="pt-PT" dirty="0">
                <a:solidFill>
                  <a:schemeClr val="bg1"/>
                </a:solidFill>
              </a:rPr>
              <a:t> psicopedagógicas e </a:t>
            </a:r>
            <a:r>
              <a:rPr lang="pt-PT" dirty="0" smtClean="0">
                <a:solidFill>
                  <a:schemeClr val="bg1"/>
                </a:solidFill>
              </a:rPr>
              <a:t>terapêuticas</a:t>
            </a:r>
          </a:p>
          <a:p>
            <a:pPr algn="just"/>
            <a:r>
              <a:rPr lang="pt-PT" dirty="0" smtClean="0">
                <a:solidFill>
                  <a:schemeClr val="bg1"/>
                </a:solidFill>
              </a:rPr>
              <a:t>Take.it - Projeto de Intervenção </a:t>
            </a:r>
            <a:r>
              <a:rPr lang="pt-PT" dirty="0">
                <a:solidFill>
                  <a:schemeClr val="bg1"/>
                </a:solidFill>
              </a:rPr>
              <a:t>C</a:t>
            </a:r>
            <a:r>
              <a:rPr lang="pt-PT" dirty="0" smtClean="0">
                <a:solidFill>
                  <a:schemeClr val="bg1"/>
                </a:solidFill>
              </a:rPr>
              <a:t>omunitária com jovens </a:t>
            </a:r>
            <a:endParaRPr lang="pt-PT" dirty="0">
              <a:solidFill>
                <a:schemeClr val="bg1"/>
              </a:solidFill>
            </a:endParaRPr>
          </a:p>
          <a:p>
            <a:pPr algn="just"/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58" y="6022980"/>
            <a:ext cx="3900046" cy="84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2" descr="U:\1 MKT_RP\IMAGEM CORPORATIVA\VALÊNCIAS\logos pequenos transp\relogiodearei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49" y="3069710"/>
            <a:ext cx="1781207" cy="21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0" r="2399" b="25850"/>
          <a:stretch/>
        </p:blipFill>
        <p:spPr>
          <a:xfrm>
            <a:off x="2431872" y="4725144"/>
            <a:ext cx="1682993" cy="120705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342" y="3314426"/>
            <a:ext cx="1582636" cy="118697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80" y="4725144"/>
            <a:ext cx="1609408" cy="1207056"/>
          </a:xfrm>
          <a:prstGeom prst="rect">
            <a:avLst/>
          </a:prstGeom>
        </p:spPr>
      </p:pic>
      <p:pic>
        <p:nvPicPr>
          <p:cNvPr id="11" name="Picture 3" descr="U:\1 MKT_RP\IMAGEM CORPORATIVA\VALÊNCIAS\logos pequenos transp\take-it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821620"/>
            <a:ext cx="1895796" cy="225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66370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Resultado de imagem para FUNDAÇÃO O SÉCULO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76"/>
          <a:stretch/>
        </p:blipFill>
        <p:spPr bwMode="auto">
          <a:xfrm>
            <a:off x="-23019" y="1087774"/>
            <a:ext cx="9145016" cy="478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ângulo 13"/>
          <p:cNvSpPr/>
          <p:nvPr/>
        </p:nvSpPr>
        <p:spPr bwMode="auto">
          <a:xfrm>
            <a:off x="26987" y="1382849"/>
            <a:ext cx="8937501" cy="966031"/>
          </a:xfrm>
          <a:prstGeom prst="rect">
            <a:avLst/>
          </a:prstGeom>
          <a:solidFill>
            <a:srgbClr val="FF990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Serviços Integrados ao Domicílio- para</a:t>
            </a:r>
            <a:r>
              <a:rPr kumimoji="0" lang="pt-PT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pessoas em situação de dependência (serviços de higiene pessoal, alimentação, fisioterapia, psicologia, enfermagem…)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baseline="0" dirty="0" smtClean="0">
                <a:solidFill>
                  <a:schemeClr val="bg1"/>
                </a:solidFill>
              </a:rPr>
              <a:t>Cantina Social para pessoas em situação de emergência social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4452" y="185982"/>
            <a:ext cx="903649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chemeClr val="bg1"/>
                </a:solidFill>
              </a:rPr>
              <a:t>CUIDAR</a:t>
            </a:r>
            <a:endParaRPr lang="pt-PT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135" y="6018925"/>
            <a:ext cx="4048770" cy="87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24" y="2542786"/>
            <a:ext cx="2416725" cy="181254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794" y="2510506"/>
            <a:ext cx="1607044" cy="2142725"/>
          </a:xfrm>
          <a:prstGeom prst="rect">
            <a:avLst/>
          </a:prstGeom>
        </p:spPr>
      </p:pic>
      <p:pic>
        <p:nvPicPr>
          <p:cNvPr id="17" name="Picture 2" descr="U:\1 MKT_RP\IMAGEM CORPORATIVA\VALÊNCIAS\logos pequenos transp\apoiodomiciliario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3" y="2168706"/>
            <a:ext cx="1760737" cy="208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:\1 MKT_RP\IMAGEM CORPORATIVA\VALÊNCIAS\logos pequenos transp\apoioalimenta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07" y="3699207"/>
            <a:ext cx="1823431" cy="214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U:\1 MKT_RP\IMAGEM CORPORATIVA\VALÊNCIAS\logos pequenos transp\cantinasocial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62" y="3851718"/>
            <a:ext cx="1701550" cy="20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903" y="4256725"/>
            <a:ext cx="2138594" cy="12029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78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FUNDAÇÃO O SÉCULO"/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76"/>
          <a:stretch/>
        </p:blipFill>
        <p:spPr bwMode="auto">
          <a:xfrm>
            <a:off x="26987" y="1355092"/>
            <a:ext cx="9101126" cy="458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0795" y="231941"/>
            <a:ext cx="912673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chemeClr val="bg1"/>
                </a:solidFill>
              </a:rPr>
              <a:t>COLABORAR</a:t>
            </a:r>
            <a:endParaRPr lang="pt-PT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293" y="5939445"/>
            <a:ext cx="4225491" cy="91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AutoShape 2" descr="Image result for cpcj cascai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565" y="3515646"/>
            <a:ext cx="2881000" cy="1512525"/>
          </a:xfrm>
          <a:prstGeom prst="rect">
            <a:avLst/>
          </a:prstGeom>
        </p:spPr>
      </p:pic>
      <p:sp>
        <p:nvSpPr>
          <p:cNvPr id="11" name="Rectângulo 13"/>
          <p:cNvSpPr/>
          <p:nvPr/>
        </p:nvSpPr>
        <p:spPr bwMode="auto">
          <a:xfrm>
            <a:off x="160595" y="1212550"/>
            <a:ext cx="8937501" cy="1202060"/>
          </a:xfrm>
          <a:prstGeom prst="rect">
            <a:avLst/>
          </a:prstGeom>
          <a:solidFill>
            <a:srgbClr val="FF990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dirty="0" smtClean="0">
                <a:solidFill>
                  <a:schemeClr val="bg1"/>
                </a:solidFill>
              </a:rPr>
              <a:t>A Fundação O Século conta com o apoio de Voluntários através do seu gabinete de voluntariado e da Plataforma Cascais Participa.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dirty="0" smtClean="0">
                <a:solidFill>
                  <a:schemeClr val="bg1"/>
                </a:solidFill>
              </a:rPr>
              <a:t> A Fundação O Século está representada na Rede Social de Cascais em várias plataformas e sub-redes da sua área de intervenção </a:t>
            </a:r>
            <a:endParaRPr kumimoji="0" lang="pt-PT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7" name="Picture 6" descr="U:\1 MKT_RP\IMAGEM CORPORATIVA\VALÊNCIAS\logos pequenos transp\voluntariado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89" y="3518356"/>
            <a:ext cx="1224136" cy="1513838"/>
          </a:xfrm>
          <a:prstGeom prst="rect">
            <a:avLst/>
          </a:prstGeom>
          <a:noFill/>
          <a:effectLst>
            <a:reflection stA="45000" endPos="1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40" y="3214966"/>
            <a:ext cx="2120619" cy="212061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2" b="21019"/>
          <a:stretch/>
        </p:blipFill>
        <p:spPr>
          <a:xfrm>
            <a:off x="4100540" y="3647268"/>
            <a:ext cx="1949886" cy="212614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51" y="2419470"/>
            <a:ext cx="2264276" cy="1698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85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53">
        <p:fade/>
      </p:transition>
    </mc:Choice>
    <mc:Fallback xmlns="">
      <p:transition spd="med" advTm="3353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701" y="6155716"/>
            <a:ext cx="3184674" cy="68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4684" y="220773"/>
            <a:ext cx="8995210" cy="7218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chemeClr val="bg1"/>
                </a:solidFill>
              </a:rPr>
              <a:t>Como nos pode ajudar?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4109" y="2925198"/>
            <a:ext cx="8857858" cy="46166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smtClean="0"/>
              <a:t>Utilizando os nossos Serviços </a:t>
            </a:r>
            <a:endParaRPr lang="pt-PT" sz="2400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9" y="1653994"/>
            <a:ext cx="3466926" cy="1151553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25358" y="1129678"/>
            <a:ext cx="8857858" cy="46166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smtClean="0"/>
              <a:t>Através de Donativos </a:t>
            </a:r>
            <a:endParaRPr lang="pt-PT" sz="24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34109" y="4822760"/>
            <a:ext cx="8857858" cy="46166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smtClean="0"/>
              <a:t>Tornando-se “Amigo do Século”</a:t>
            </a:r>
            <a:endParaRPr lang="pt-PT" sz="2400" b="1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8" y="5323558"/>
            <a:ext cx="1775213" cy="1065128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259653" y="3417326"/>
            <a:ext cx="8589268" cy="1301006"/>
            <a:chOff x="278467" y="3795207"/>
            <a:chExt cx="8589268" cy="1301006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267" y="4012478"/>
              <a:ext cx="1372733" cy="1029550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67" y="3831394"/>
              <a:ext cx="1217180" cy="1224136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6232" y="3837300"/>
              <a:ext cx="1459230" cy="972061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2603" y="3916859"/>
              <a:ext cx="1485132" cy="836074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47867" y="3795207"/>
              <a:ext cx="1337433" cy="1003075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1492" y="4058227"/>
              <a:ext cx="1423284" cy="942926"/>
            </a:xfrm>
            <a:prstGeom prst="rect">
              <a:avLst/>
            </a:prstGeom>
          </p:spPr>
        </p:pic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663" y="4294281"/>
              <a:ext cx="1143706" cy="801932"/>
            </a:xfrm>
            <a:prstGeom prst="rect">
              <a:avLst/>
            </a:prstGeom>
          </p:spPr>
        </p:pic>
      </p:grpSp>
      <p:sp>
        <p:nvSpPr>
          <p:cNvPr id="21" name="Retângulo 20"/>
          <p:cNvSpPr/>
          <p:nvPr/>
        </p:nvSpPr>
        <p:spPr>
          <a:xfrm>
            <a:off x="3597130" y="1656154"/>
            <a:ext cx="5389204" cy="113877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pt-PT" sz="2400" dirty="0" smtClean="0">
              <a:solidFill>
                <a:schemeClr val="bg1"/>
              </a:solidFill>
              <a:latin typeface="inherit"/>
            </a:endParaRPr>
          </a:p>
          <a:p>
            <a:r>
              <a:rPr lang="pt-PT" sz="2400" dirty="0" smtClean="0">
                <a:solidFill>
                  <a:schemeClr val="bg1"/>
                </a:solidFill>
                <a:latin typeface="inherit"/>
              </a:rPr>
              <a:t>PT50 </a:t>
            </a:r>
            <a:r>
              <a:rPr lang="pt-PT" sz="2400" dirty="0">
                <a:solidFill>
                  <a:schemeClr val="bg1"/>
                </a:solidFill>
                <a:latin typeface="inherit"/>
              </a:rPr>
              <a:t>0010 0000 5776 6990 0018 9</a:t>
            </a:r>
            <a:r>
              <a:rPr lang="pt-PT" sz="2400" dirty="0" smtClean="0">
                <a:solidFill>
                  <a:schemeClr val="bg1"/>
                </a:solidFill>
                <a:latin typeface="inherit"/>
              </a:rPr>
              <a:t> </a:t>
            </a:r>
          </a:p>
          <a:p>
            <a:endParaRPr lang="pt-PT" sz="2000" dirty="0" smtClean="0">
              <a:solidFill>
                <a:schemeClr val="bg1"/>
              </a:solidFill>
              <a:latin typeface="inherit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2215984" y="5503037"/>
            <a:ext cx="6863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 smtClean="0">
                <a:solidFill>
                  <a:srgbClr val="1A4861"/>
                </a:solidFill>
                <a:latin typeface="inherit"/>
              </a:rPr>
              <a:t>Por </a:t>
            </a:r>
            <a:r>
              <a:rPr lang="pt-PT" dirty="0">
                <a:solidFill>
                  <a:srgbClr val="1A4861"/>
                </a:solidFill>
                <a:latin typeface="inherit"/>
              </a:rPr>
              <a:t>apenas 20€ torne-se amigo da Fundação ''O Século</a:t>
            </a:r>
            <a:r>
              <a:rPr lang="pt-PT" dirty="0" smtClean="0">
                <a:solidFill>
                  <a:srgbClr val="1A4861"/>
                </a:solidFill>
                <a:latin typeface="inherit"/>
              </a:rPr>
              <a:t>''.</a:t>
            </a:r>
            <a:r>
              <a:rPr lang="pt-PT" dirty="0">
                <a:solidFill>
                  <a:srgbClr val="00405B"/>
                </a:solidFill>
                <a:latin typeface="inherit"/>
              </a:rPr>
              <a:t> </a:t>
            </a:r>
            <a:r>
              <a:rPr lang="pt-PT" dirty="0" smtClean="0">
                <a:solidFill>
                  <a:srgbClr val="F6861F"/>
                </a:solidFill>
                <a:latin typeface="&amp;quot"/>
              </a:rPr>
              <a:t>Seja Solidário, ajude-nos na nossa missão </a:t>
            </a:r>
            <a:r>
              <a:rPr lang="pt-PT" dirty="0" smtClean="0">
                <a:solidFill>
                  <a:srgbClr val="1A4861"/>
                </a:solidFill>
                <a:latin typeface="inherit"/>
              </a:rPr>
              <a:t>e tenha</a:t>
            </a:r>
            <a:r>
              <a:rPr lang="pt-PT" dirty="0">
                <a:solidFill>
                  <a:srgbClr val="00405B"/>
                </a:solidFill>
                <a:latin typeface="inherit"/>
              </a:rPr>
              <a:t> </a:t>
            </a:r>
            <a:r>
              <a:rPr lang="pt-PT" dirty="0" smtClean="0">
                <a:solidFill>
                  <a:srgbClr val="023466"/>
                </a:solidFill>
                <a:latin typeface="inherit"/>
              </a:rPr>
              <a:t>m</a:t>
            </a:r>
            <a:r>
              <a:rPr lang="pt-PT" dirty="0" smtClean="0">
                <a:solidFill>
                  <a:srgbClr val="023466"/>
                </a:solidFill>
                <a:latin typeface="&amp;quot"/>
              </a:rPr>
              <a:t>uitas</a:t>
            </a:r>
            <a:r>
              <a:rPr lang="pt-PT" dirty="0" smtClean="0">
                <a:solidFill>
                  <a:srgbClr val="F6861F"/>
                </a:solidFill>
                <a:latin typeface="&amp;quot"/>
              </a:rPr>
              <a:t> </a:t>
            </a:r>
            <a:r>
              <a:rPr lang="pt-PT" dirty="0">
                <a:solidFill>
                  <a:srgbClr val="F6861F"/>
                </a:solidFill>
                <a:latin typeface="&amp;quot"/>
              </a:rPr>
              <a:t>Vantagens </a:t>
            </a:r>
          </a:p>
        </p:txBody>
      </p:sp>
    </p:spTree>
    <p:extLst>
      <p:ext uri="{BB962C8B-B14F-4D97-AF65-F5344CB8AC3E}">
        <p14:creationId xmlns:p14="http://schemas.microsoft.com/office/powerpoint/2010/main" val="12093177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Modelo de apresentação predefinido">
  <a:themeElements>
    <a:clrScheme name="FOS-Apresentação">
      <a:dk1>
        <a:srgbClr val="004D6B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S-Apresentação">
      <a:majorFont>
        <a:latin typeface="Nyala"/>
        <a:ea typeface=""/>
        <a:cs typeface=""/>
      </a:majorFont>
      <a:minorFont>
        <a:latin typeface="Nya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TM03457503[[fn=Citação]]</Template>
  <TotalTime>3209</TotalTime>
  <Words>340</Words>
  <Application>Microsoft Office PowerPoint</Application>
  <PresentationFormat>Apresentação no Ecrã (4:3)</PresentationFormat>
  <Paragraphs>35</Paragraphs>
  <Slides>10</Slides>
  <Notes>3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6" baseType="lpstr">
      <vt:lpstr>&amp;quot</vt:lpstr>
      <vt:lpstr>Arial</vt:lpstr>
      <vt:lpstr>Calibri</vt:lpstr>
      <vt:lpstr>inherit</vt:lpstr>
      <vt:lpstr>Nyala</vt:lpstr>
      <vt:lpstr>Modelo de apresentação predefinido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Joana Vilela</dc:creator>
  <cp:keywords>Fundação "O Século"</cp:keywords>
  <cp:lastModifiedBy>Mafalda Morgado</cp:lastModifiedBy>
  <cp:revision>197</cp:revision>
  <dcterms:created xsi:type="dcterms:W3CDTF">2010-06-08T15:53:02Z</dcterms:created>
  <dcterms:modified xsi:type="dcterms:W3CDTF">2020-11-21T20:01:20Z</dcterms:modified>
</cp:coreProperties>
</file>