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7" r:id="rId8"/>
    <p:sldId id="259" r:id="rId9"/>
    <p:sldId id="262" r:id="rId10"/>
    <p:sldId id="266" r:id="rId11"/>
    <p:sldId id="268" r:id="rId12"/>
    <p:sldId id="263" r:id="rId13"/>
    <p:sldId id="270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12-07-2017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a 4"/>
          <p:cNvSpPr/>
          <p:nvPr/>
        </p:nvSpPr>
        <p:spPr>
          <a:xfrm>
            <a:off x="2483768" y="2204864"/>
            <a:ext cx="4248472" cy="2278887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1804" y="285293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Estimei</a:t>
            </a:r>
            <a:br>
              <a:rPr lang="pt-PT" b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</a:br>
            <a:r>
              <a:rPr lang="pt-PT" b="1" dirty="0">
                <a:solidFill>
                  <a:schemeClr val="tx2"/>
                </a:solidFill>
                <a:latin typeface="Lucida Calligraphy" panose="03010101010101010101" pitchFamily="66" charset="0"/>
              </a:rPr>
              <a:t>Loja e Atelier </a:t>
            </a:r>
            <a:r>
              <a:rPr lang="pt-PT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/>
            </a:r>
            <a:br>
              <a:rPr lang="pt-PT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</a:br>
            <a:r>
              <a:rPr lang="pt-PT" sz="3100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Funchal</a:t>
            </a:r>
            <a:r>
              <a:rPr lang="pt-PT" b="1" dirty="0" smtClean="0">
                <a:solidFill>
                  <a:schemeClr val="tx2"/>
                </a:solidFill>
                <a:latin typeface="Lucida Calligraphy" panose="03010101010101010101" pitchFamily="66" charset="0"/>
              </a:rPr>
              <a:t> </a:t>
            </a:r>
            <a:r>
              <a:rPr lang="pt-PT" b="1" dirty="0">
                <a:solidFill>
                  <a:schemeClr val="tx2"/>
                </a:solidFill>
                <a:latin typeface="Lucida Calligraphy" panose="03010101010101010101" pitchFamily="66" charset="0"/>
              </a:rPr>
              <a:t/>
            </a:r>
            <a:br>
              <a:rPr lang="pt-PT" b="1" dirty="0">
                <a:solidFill>
                  <a:schemeClr val="tx2"/>
                </a:solidFill>
                <a:latin typeface="Lucida Calligraphy" panose="03010101010101010101" pitchFamily="66" charset="0"/>
              </a:rPr>
            </a:br>
            <a:endParaRPr lang="pt-PT" b="1" dirty="0">
              <a:solidFill>
                <a:schemeClr val="tx2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2152506" y="1484784"/>
            <a:ext cx="6991494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	</a:t>
            </a:r>
            <a:r>
              <a:rPr lang="pt-PT" sz="2000" b="1" dirty="0" smtClean="0">
                <a:latin typeface="Lucida Calligraphy" panose="03010101010101010101" pitchFamily="66" charset="0"/>
              </a:rPr>
              <a:t>Assim, conseguimos apoiar as pessoas economicamente mais desfavorecidas e melhorar a auto-estima e qualidade de vida dos cidadãos desocupados ou reformados.</a:t>
            </a: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	Os voluntários são também convidados a participar num banco de horas, que poderá reverter em 	vales a serem utilizados na loja e na biblioteca. </a:t>
            </a: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	Haverá ainda, através deste banco de horas, um apoio </a:t>
            </a:r>
            <a:r>
              <a:rPr lang="pt-PT" sz="2000" b="1" dirty="0">
                <a:latin typeface="Lucida Calligraphy" panose="03010101010101010101" pitchFamily="66" charset="0"/>
              </a:rPr>
              <a:t>a estudantes universitários com dificuldades </a:t>
            </a:r>
            <a:r>
              <a:rPr lang="pt-PT" sz="2000" b="1" dirty="0" smtClean="0">
                <a:latin typeface="Lucida Calligraphy" panose="03010101010101010101" pitchFamily="66" charset="0"/>
              </a:rPr>
              <a:t>económicas, para que permaneçam no ensino superior.</a:t>
            </a:r>
            <a:endParaRPr lang="pt-PT" sz="20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A transparência é o principal lema e por essa razão terei todas as intervenções narradas numa página nas redes socais, tais como o </a:t>
            </a:r>
            <a:r>
              <a:rPr lang="pt-PT" sz="2000" i="1" dirty="0" err="1" smtClean="0">
                <a:latin typeface="Lucida Calligraphy" panose="03010101010101010101" pitchFamily="66" charset="0"/>
              </a:rPr>
              <a:t>facebook</a:t>
            </a:r>
            <a:r>
              <a:rPr lang="pt-PT" sz="2000" dirty="0" smtClean="0">
                <a:latin typeface="Lucida Calligraphy" panose="03010101010101010101" pitchFamily="66" charset="0"/>
              </a:rPr>
              <a:t>, bem como os eventos e </a:t>
            </a:r>
            <a:r>
              <a:rPr lang="pt-PT" sz="2000" dirty="0" err="1" smtClean="0">
                <a:latin typeface="Lucida Calligraphy" panose="03010101010101010101" pitchFamily="66" charset="0"/>
              </a:rPr>
              <a:t>atividades</a:t>
            </a:r>
            <a:r>
              <a:rPr lang="pt-PT" sz="2000" dirty="0" smtClean="0">
                <a:latin typeface="Lucida Calligraphy" panose="03010101010101010101" pitchFamily="66" charset="0"/>
              </a:rPr>
              <a:t>. </a:t>
            </a:r>
          </a:p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Terei ainda um espaço na loja com testemunhos de interajuda, protegendo </a:t>
            </a:r>
            <a:r>
              <a:rPr lang="pt-PT" sz="2000" dirty="0">
                <a:latin typeface="Lucida Calligraphy" panose="03010101010101010101" pitchFamily="66" charset="0"/>
              </a:rPr>
              <a:t>sempre a identidade das pessoas </a:t>
            </a:r>
            <a:r>
              <a:rPr lang="pt-PT" sz="2000" dirty="0" smtClean="0">
                <a:latin typeface="Lucida Calligraphy" panose="03010101010101010101" pitchFamily="66" charset="0"/>
              </a:rPr>
              <a:t>envolvidas. </a:t>
            </a:r>
          </a:p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Assim poderemos inspirar mais pessoas a ajudar e a fazer a diferença na vida de cada cidadão</a:t>
            </a:r>
            <a:r>
              <a:rPr lang="pt-PT" sz="2000" dirty="0">
                <a:latin typeface="Lucida Calligraphy" panose="03010101010101010101" pitchFamily="66" charset="0"/>
              </a:rPr>
              <a:t>. </a:t>
            </a: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Será </a:t>
            </a:r>
            <a:r>
              <a:rPr lang="pt-PT" sz="2000" dirty="0">
                <a:latin typeface="Lucida Calligraphy" panose="03010101010101010101" pitchFamily="66" charset="0"/>
              </a:rPr>
              <a:t>ainda criada uma cooperativa para que todos os valores angariados sejam divulgados e </a:t>
            </a:r>
            <a:r>
              <a:rPr lang="pt-PT" sz="2000" dirty="0" smtClean="0">
                <a:latin typeface="Lucida Calligraphy" panose="03010101010101010101" pitchFamily="66" charset="0"/>
              </a:rPr>
              <a:t>partilhados, de forma clara, </a:t>
            </a:r>
            <a:r>
              <a:rPr lang="pt-PT" sz="2000" dirty="0">
                <a:latin typeface="Lucida Calligraphy" panose="03010101010101010101" pitchFamily="66" charset="0"/>
              </a:rPr>
              <a:t>com os voluntários e com as pessoas envolvidas.</a:t>
            </a:r>
          </a:p>
        </p:txBody>
      </p:sp>
    </p:spTree>
    <p:extLst>
      <p:ext uri="{BB962C8B-B14F-4D97-AF65-F5344CB8AC3E}">
        <p14:creationId xmlns:p14="http://schemas.microsoft.com/office/powerpoint/2010/main" val="23053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5445224"/>
            <a:ext cx="8568952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E é por estas razões que preciso de si.</a:t>
            </a:r>
          </a:p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Porque juntos podemos fazer a diferença.                                           Porque juntos podemos fazer melhor.</a:t>
            </a:r>
          </a:p>
        </p:txBody>
      </p:sp>
    </p:spTree>
    <p:extLst>
      <p:ext uri="{BB962C8B-B14F-4D97-AF65-F5344CB8AC3E}">
        <p14:creationId xmlns:p14="http://schemas.microsoft.com/office/powerpoint/2010/main" val="33799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36674" y="5805264"/>
            <a:ext cx="8229600" cy="648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pt-PT" sz="2000" dirty="0">
                <a:latin typeface="Lucida Calligraphy" panose="03010101010101010101" pitchFamily="66" charset="0"/>
              </a:rPr>
              <a:t>	</a:t>
            </a:r>
            <a:r>
              <a:rPr lang="pt-PT" sz="2000" dirty="0" smtClean="0">
                <a:latin typeface="Lucida Calligraphy" panose="03010101010101010101" pitchFamily="66" charset="0"/>
              </a:rPr>
              <a:t>Muito </a:t>
            </a:r>
            <a:r>
              <a:rPr lang="pt-PT" sz="2000" dirty="0">
                <a:latin typeface="Lucida Calligraphy" panose="03010101010101010101" pitchFamily="66" charset="0"/>
              </a:rPr>
              <a:t>Obrigada pela sua generosa colaboração!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255493" cy="52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318" y="116632"/>
            <a:ext cx="903649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Sou a Maria João Freitas.</a:t>
            </a: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Sou professora há 14 anos, numa escola profissional, tenho estado ligada a várias associações de solidariedade e tenho colaborado como voluntária de diversas formas. </a:t>
            </a:r>
          </a:p>
          <a:p>
            <a:pPr marL="0" indent="0">
              <a:buNone/>
            </a:pPr>
            <a:endParaRPr lang="pt-PT" sz="2000" b="1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b="1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b="1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b="1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b="1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sz="2000" b="1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Sou ainda formadora de vários programas </a:t>
            </a:r>
            <a:r>
              <a:rPr lang="pt-PT" sz="2000" b="1" dirty="0">
                <a:latin typeface="Lucida Calligraphy" panose="03010101010101010101" pitchFamily="66" charset="0"/>
              </a:rPr>
              <a:t> </a:t>
            </a:r>
            <a:r>
              <a:rPr lang="pt-PT" sz="2000" b="1" dirty="0" smtClean="0">
                <a:latin typeface="Lucida Calligraphy" panose="03010101010101010101" pitchFamily="66" charset="0"/>
              </a:rPr>
              <a:t>                                                    para adultos</a:t>
            </a:r>
            <a:r>
              <a:rPr lang="pt-PT" sz="2000" b="1" dirty="0">
                <a:latin typeface="Lucida Calligraphy" panose="03010101010101010101" pitchFamily="66" charset="0"/>
              </a:rPr>
              <a:t> </a:t>
            </a:r>
            <a:r>
              <a:rPr lang="pt-PT" sz="2000" b="1" dirty="0" smtClean="0">
                <a:latin typeface="Lucida Calligraphy" panose="03010101010101010101" pitchFamily="66" charset="0"/>
              </a:rPr>
              <a:t>e conheço bem a realidade da                                                            nossa ilha a nível de carências sociais.                                              Infelizmente  tenho sentido que há muito ainda por fazer. </a:t>
            </a:r>
            <a:endParaRPr lang="pt-PT" sz="20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O Funchal é a mágica cidade onde vivo, na bela Ilha da Madeira.</a:t>
            </a:r>
          </a:p>
          <a:p>
            <a:pPr marL="0" indent="0">
              <a:buNone/>
            </a:pPr>
            <a:r>
              <a:rPr lang="pt-PT" sz="2000" dirty="0">
                <a:latin typeface="Lucida Calligraphy" panose="03010101010101010101" pitchFamily="66" charset="0"/>
              </a:rPr>
              <a:t>Quem aqui vive, escolheu partilhar este pequeno paraíso com as majestosas montanhas…</a:t>
            </a:r>
          </a:p>
          <a:p>
            <a:pPr marL="0" indent="0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3964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...E com a forte personalidade do nosso mar. Aprendemos com os nossos antepassados o significado de luta e de persistência e a nunca desistir perante adversidades.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21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PT" sz="2000" dirty="0">
                <a:latin typeface="Lucida Calligraphy" panose="03010101010101010101" pitchFamily="66" charset="0"/>
              </a:rPr>
              <a:t>S</a:t>
            </a:r>
            <a:r>
              <a:rPr lang="pt-PT" sz="2000" dirty="0" smtClean="0">
                <a:latin typeface="Lucida Calligraphy" panose="03010101010101010101" pitchFamily="66" charset="0"/>
              </a:rPr>
              <a:t>omos resilientes e corajosos nos momentos em que a natureza testa a nossa força interior…</a:t>
            </a:r>
          </a:p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Somos </a:t>
            </a:r>
            <a:r>
              <a:rPr lang="pt-PT" sz="2000" dirty="0">
                <a:latin typeface="Lucida Calligraphy" panose="03010101010101010101" pitchFamily="66" charset="0"/>
              </a:rPr>
              <a:t>generosamente solidários quando alguém precisa de </a:t>
            </a:r>
            <a:r>
              <a:rPr lang="pt-PT" sz="2000" dirty="0" smtClean="0">
                <a:latin typeface="Lucida Calligraphy" panose="03010101010101010101" pitchFamily="66" charset="0"/>
              </a:rPr>
              <a:t>nós…</a:t>
            </a:r>
            <a:endParaRPr lang="pt-PT" sz="2000" dirty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pt-PT" sz="2000" dirty="0">
                <a:latin typeface="Lucida Calligraphy" panose="03010101010101010101" pitchFamily="66" charset="0"/>
              </a:rPr>
              <a:t>E estamos ainda mais unidos para nos reerguermos quando situações de catástrofe nos atingem.</a:t>
            </a: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97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260350"/>
            <a:ext cx="86406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 smtClean="0">
                <a:latin typeface="Lucida Calligraphy" panose="03010101010101010101" pitchFamily="66" charset="0"/>
              </a:rPr>
              <a:t>E é com este pensamento que, após o fatídico mês de agosto do ano passado, comecei a criar um </a:t>
            </a:r>
            <a:r>
              <a:rPr lang="pt-PT" sz="2000" dirty="0" err="1" smtClean="0">
                <a:latin typeface="Lucida Calligraphy" panose="03010101010101010101" pitchFamily="66" charset="0"/>
              </a:rPr>
              <a:t>projeto</a:t>
            </a:r>
            <a:r>
              <a:rPr lang="pt-PT" sz="2000" dirty="0" smtClean="0">
                <a:latin typeface="Lucida Calligraphy" panose="03010101010101010101" pitchFamily="66" charset="0"/>
              </a:rPr>
              <a:t> de empreendedorismo social que visa melhorar a qualidade de vida dos cidadãos. </a:t>
            </a:r>
          </a:p>
          <a:p>
            <a:pPr marL="0" indent="0">
              <a:buNone/>
            </a:pPr>
            <a:r>
              <a:rPr lang="pt-PT" sz="2000" b="1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Estimei: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pt-PT" sz="2000" dirty="0" smtClean="0">
                <a:latin typeface="Lucida Calligraphy" panose="03010101010101010101" pitchFamily="66" charset="0"/>
              </a:rPr>
              <a:t>um espaço atelier, onde pessoas em situação de desemprego ou reformadas têm a hipótese de transformar e reutilizar materiais, peças de vestuário e mobílias, brinquedos e vários artigos de bebé e criança, tendo em mente também uma consciência ambiental.</a:t>
            </a:r>
            <a:endParaRPr lang="pt-PT" sz="2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Este </a:t>
            </a:r>
            <a:r>
              <a:rPr lang="pt-PT" sz="2000" b="1" dirty="0" err="1" smtClean="0">
                <a:latin typeface="Lucida Calligraphy" panose="03010101010101010101" pitchFamily="66" charset="0"/>
              </a:rPr>
              <a:t>projeto</a:t>
            </a:r>
            <a:r>
              <a:rPr lang="pt-PT" sz="2000" b="1" dirty="0" smtClean="0">
                <a:latin typeface="Lucida Calligraphy" panose="03010101010101010101" pitchFamily="66" charset="0"/>
              </a:rPr>
              <a:t> terá ainda uma loja, onde estas e outras peças estarão disponíveis, com valores simbólicos, a fim de tornar o projecto economicamente viável. </a:t>
            </a: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Haverá ainda peças artesanais únicas de artesãos e designers que queiram colaborar, bem como peças de colecção e antiguidades. </a:t>
            </a:r>
          </a:p>
          <a:p>
            <a:pPr marL="0" indent="0">
              <a:buNone/>
            </a:pPr>
            <a:endParaRPr lang="pt-PT" sz="2000" dirty="0" smtClean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188640"/>
            <a:ext cx="8301608" cy="4525963"/>
          </a:xfrm>
        </p:spPr>
        <p:txBody>
          <a:bodyPr/>
          <a:lstStyle/>
          <a:p>
            <a:pPr marL="0" indent="0">
              <a:buNone/>
            </a:pPr>
            <a:r>
              <a:rPr lang="pt-PT" sz="2000" b="1" dirty="0">
                <a:latin typeface="Lucida Calligraphy" panose="03010101010101010101" pitchFamily="66" charset="0"/>
              </a:rPr>
              <a:t>Haverá ainda </a:t>
            </a:r>
            <a:r>
              <a:rPr lang="pt-PT" sz="2000" b="1" dirty="0" smtClean="0">
                <a:latin typeface="Lucida Calligraphy" panose="03010101010101010101" pitchFamily="66" charset="0"/>
              </a:rPr>
              <a:t>um espaço biblioteca com troca de manuais escolares e de outros livros, espaço de apoio a jovens com incentivos para a leitura e aprendizagem. </a:t>
            </a: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A </a:t>
            </a:r>
            <a:r>
              <a:rPr lang="pt-PT" sz="2000" b="1" dirty="0">
                <a:latin typeface="Lucida Calligraphy" panose="03010101010101010101" pitchFamily="66" charset="0"/>
              </a:rPr>
              <a:t>organização de diversos eventos </a:t>
            </a:r>
            <a:r>
              <a:rPr lang="pt-PT" sz="2000" b="1" dirty="0" smtClean="0">
                <a:latin typeface="Lucida Calligraphy" panose="03010101010101010101" pitchFamily="66" charset="0"/>
              </a:rPr>
              <a:t>                                     permitirá que </a:t>
            </a:r>
            <a:r>
              <a:rPr lang="pt-PT" sz="2000" b="1" dirty="0">
                <a:latin typeface="Lucida Calligraphy" panose="03010101010101010101" pitchFamily="66" charset="0"/>
              </a:rPr>
              <a:t>mais cidadãos  </a:t>
            </a:r>
            <a:endParaRPr lang="pt-PT" sz="2000" b="1" dirty="0" smtClean="0"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possam </a:t>
            </a:r>
            <a:r>
              <a:rPr lang="pt-PT" sz="2000" b="1" dirty="0">
                <a:latin typeface="Lucida Calligraphy" panose="03010101010101010101" pitchFamily="66" charset="0"/>
              </a:rPr>
              <a:t>ser apoiados.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22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Aqui </a:t>
            </a:r>
            <a:r>
              <a:rPr lang="pt-PT" sz="2000" b="1" dirty="0">
                <a:latin typeface="Lucida Calligraphy" panose="03010101010101010101" pitchFamily="66" charset="0"/>
              </a:rPr>
              <a:t>a pobreza envergonhada é</a:t>
            </a:r>
            <a:r>
              <a:rPr lang="pt-PT" sz="2000" b="1" dirty="0" smtClean="0">
                <a:latin typeface="Lucida Calligraphy" panose="03010101010101010101" pitchFamily="66" charset="0"/>
              </a:rPr>
              <a:t> </a:t>
            </a:r>
            <a:r>
              <a:rPr lang="pt-PT" sz="2000" b="1" dirty="0">
                <a:latin typeface="Lucida Calligraphy" panose="03010101010101010101" pitchFamily="66" charset="0"/>
              </a:rPr>
              <a:t>substituída por uma </a:t>
            </a:r>
            <a:r>
              <a:rPr lang="pt-PT" sz="2000" b="1" dirty="0" smtClean="0">
                <a:latin typeface="Lucida Calligraphy" panose="03010101010101010101" pitchFamily="66" charset="0"/>
              </a:rPr>
              <a:t>   sincera entreajuda…</a:t>
            </a:r>
          </a:p>
          <a:p>
            <a:pPr marL="0" indent="0">
              <a:buNone/>
            </a:pPr>
            <a:r>
              <a:rPr lang="pt-PT" sz="2000" b="1" dirty="0" smtClean="0">
                <a:latin typeface="Lucida Calligraphy" panose="03010101010101010101" pitchFamily="66" charset="0"/>
              </a:rPr>
              <a:t>e qualquer pessoa saberá que, ao adquirir algum             artigo,  estará a fazer a diferença na vida                                                        de alguém.</a:t>
            </a:r>
            <a:endParaRPr lang="pt-PT" sz="20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489</Words>
  <Application>Microsoft Office PowerPoint</Application>
  <PresentationFormat>Apresentação no Ecrã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Estimei Loja e Atelier  Funchal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Estimei</dc:title>
  <dc:creator>Maria João Freitas</dc:creator>
  <cp:lastModifiedBy>Francisco</cp:lastModifiedBy>
  <cp:revision>25</cp:revision>
  <dcterms:created xsi:type="dcterms:W3CDTF">2017-06-30T11:39:07Z</dcterms:created>
  <dcterms:modified xsi:type="dcterms:W3CDTF">2017-07-12T19:16:57Z</dcterms:modified>
</cp:coreProperties>
</file>