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57" r:id="rId3"/>
    <p:sldId id="293" r:id="rId4"/>
    <p:sldId id="258" r:id="rId5"/>
    <p:sldId id="273" r:id="rId6"/>
    <p:sldId id="260" r:id="rId7"/>
    <p:sldId id="272" r:id="rId8"/>
    <p:sldId id="268" r:id="rId9"/>
    <p:sldId id="267" r:id="rId10"/>
    <p:sldId id="296" r:id="rId11"/>
    <p:sldId id="295" r:id="rId12"/>
    <p:sldId id="264" r:id="rId13"/>
    <p:sldId id="286" r:id="rId14"/>
    <p:sldId id="287" r:id="rId15"/>
    <p:sldId id="288" r:id="rId16"/>
    <p:sldId id="289" r:id="rId17"/>
    <p:sldId id="290" r:id="rId18"/>
    <p:sldId id="291" r:id="rId19"/>
    <p:sldId id="292" r:id="rId20"/>
  </p:sldIdLst>
  <p:sldSz cx="13004800" cy="9753600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16A50B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42" autoAdjust="0"/>
    <p:restoredTop sz="94660"/>
  </p:normalViewPr>
  <p:slideViewPr>
    <p:cSldViewPr>
      <p:cViewPr>
        <p:scale>
          <a:sx n="60" d="100"/>
          <a:sy n="60" d="100"/>
        </p:scale>
        <p:origin x="-1692" y="-55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56"/>
    </p:cViewPr>
  </p:sorterViewPr>
  <p:notesViewPr>
    <p:cSldViewPr>
      <p:cViewPr varScale="1">
        <p:scale>
          <a:sx n="35" d="100"/>
          <a:sy n="35" d="100"/>
        </p:scale>
        <p:origin x="-217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E9A4BA4-9CAD-4BEB-B71F-BD7668F88AC1}" type="datetimeFigureOut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pt-PT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F36CBF0-A91D-4D5C-8DB0-11108732761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146188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048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C4A9BA-5437-4754-B858-5738E992DD69}" type="slidenum">
              <a:rPr lang="pt-PT" smtClean="0"/>
              <a:pPr/>
              <a:t>1</a:t>
            </a:fld>
            <a:endParaRPr lang="pt-P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867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F6E392-0E0D-4C30-860D-503F89552431}" type="slidenum">
              <a:rPr lang="pt-PT" smtClean="0"/>
              <a:pPr/>
              <a:t>12</a:t>
            </a:fld>
            <a:endParaRPr lang="pt-P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9700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249602-9A0D-4267-9C82-FCDD2853F3A4}" type="slidenum">
              <a:rPr lang="pt-PT" smtClean="0"/>
              <a:pPr/>
              <a:t>13</a:t>
            </a:fld>
            <a:endParaRPr lang="pt-P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pt-PT" smtClean="0"/>
          </a:p>
        </p:txBody>
      </p:sp>
      <p:sp>
        <p:nvSpPr>
          <p:cNvPr id="3072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BEE4DD-2960-480A-83E7-A058DC78F795}" type="slidenum">
              <a:rPr lang="pt-PT" smtClean="0"/>
              <a:pPr/>
              <a:t>16</a:t>
            </a:fld>
            <a:endParaRPr lang="pt-P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150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B3EDC9-D09E-4DFA-8BE8-687CC40C775C}" type="slidenum">
              <a:rPr lang="pt-PT" smtClean="0"/>
              <a:pPr/>
              <a:t>2</a:t>
            </a:fld>
            <a:endParaRPr lang="pt-P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150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B3EDC9-D09E-4DFA-8BE8-687CC40C775C}" type="slidenum">
              <a:rPr lang="pt-PT" smtClean="0"/>
              <a:pPr/>
              <a:t>3</a:t>
            </a:fld>
            <a:endParaRPr lang="pt-P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253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449FC7-0E94-498B-B6EC-205F013A4779}" type="slidenum">
              <a:rPr lang="pt-PT" smtClean="0"/>
              <a:pPr/>
              <a:t>4</a:t>
            </a:fld>
            <a:endParaRPr lang="pt-P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355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B49641-139E-4DFB-A569-950FDDC66C2C}" type="slidenum">
              <a:rPr lang="pt-PT" smtClean="0"/>
              <a:pPr/>
              <a:t>5</a:t>
            </a:fld>
            <a:endParaRPr lang="pt-P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smtClean="0"/>
          </a:p>
        </p:txBody>
      </p:sp>
      <p:sp>
        <p:nvSpPr>
          <p:cNvPr id="24580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C0BE8E-38AD-4429-9B21-2A0E4A07FDBC}" type="slidenum">
              <a:rPr lang="pt-PT" smtClean="0"/>
              <a:pPr/>
              <a:t>6</a:t>
            </a:fld>
            <a:endParaRPr lang="pt-P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dirty="0" smtClean="0"/>
          </a:p>
        </p:txBody>
      </p:sp>
      <p:sp>
        <p:nvSpPr>
          <p:cNvPr id="2560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0846E6-A658-4C6D-86D7-E045D7DDB949}" type="slidenum">
              <a:rPr lang="pt-PT" smtClean="0"/>
              <a:pPr/>
              <a:t>7</a:t>
            </a:fld>
            <a:endParaRPr lang="pt-P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dirty="0" smtClean="0"/>
          </a:p>
        </p:txBody>
      </p:sp>
      <p:sp>
        <p:nvSpPr>
          <p:cNvPr id="2662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257441-97A5-4804-A052-F4F67E8B02FD}" type="slidenum">
              <a:rPr lang="pt-PT" smtClean="0"/>
              <a:pPr/>
              <a:t>8</a:t>
            </a:fld>
            <a:endParaRPr lang="pt-P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pt-PT" dirty="0" smtClean="0"/>
          </a:p>
        </p:txBody>
      </p:sp>
      <p:sp>
        <p:nvSpPr>
          <p:cNvPr id="2765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AF8235-7B9D-4E38-AFBE-1224AE43D7F5}" type="slidenum">
              <a:rPr lang="pt-PT" smtClean="0"/>
              <a:pPr/>
              <a:t>9</a:t>
            </a:fld>
            <a:endParaRPr lang="pt-P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1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1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9694-5DAB-4421-85EE-14F8C8D583E2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pPr>
              <a:defRPr/>
            </a:pPr>
            <a:fld id="{A9C4428E-97DD-4F45-9A7C-059FE83DD79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AD3D2-E4FD-4283-8A80-381960FA7669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D150F-806B-449A-9F07-5FFAB83CD1E0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8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8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ED76C-AB48-4D3F-89E2-652DAEF1D5E0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6E82-65C6-4425-B217-EFEE6F616BB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2CD11-2C1C-4CF2-BA30-ED5B4EF774F5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D794F-4400-4A1C-806D-7297E6444CE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D8528-1D86-43D7-B419-E45929B0FFA4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9A245-886F-40E6-8D3C-C1E728474AE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2"/>
            <a:ext cx="5743787" cy="643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2"/>
            <a:ext cx="5743787" cy="6436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C225C-C058-44BB-AE48-55951549C62A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BAB3-4CC6-404F-ABD0-575BADAA07F6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11DF8-0802-4BDA-B327-2507BCCCBC41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01E5-D19D-43F2-96C5-EE57EDF1D50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BB5B-9D00-40BC-BC35-1CEDEB13140C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6A1E8-DCB4-471F-A71B-7CDAAF96EC37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4F70C-2E63-4858-8BB3-51735A8A0DB3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577B3-3358-4EC0-A348-E65C0FE853C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88338"/>
            <a:ext cx="4278490" cy="16526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5" y="388340"/>
            <a:ext cx="7270045" cy="8324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2041033"/>
            <a:ext cx="4278490" cy="66717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FC2D1-AB6C-4974-AD7D-066A916208FB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7E6A2-3BF5-4AF8-8D47-42991D8BFE20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2BDA-381F-4A22-9B98-CB7FFDEC79A3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51440-213A-4CEA-8305-8511146F2A5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pt-PT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56457F9-E661-4CC4-9B38-7B4AB213BE2C}" type="datetime1">
              <a:rPr lang="pt-PT"/>
              <a:pPr>
                <a:defRPr/>
              </a:pPr>
              <a:t>05-05-2013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6EEF497-022B-483D-821C-E6598DE38F0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  <p:pic>
        <p:nvPicPr>
          <p:cNvPr id="3079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69700" y="161925"/>
            <a:ext cx="12700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80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461500" y="134938"/>
            <a:ext cx="1866900" cy="614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ransition spd="med">
    <p:wedg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4.jpe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ensador.uol.com.br/autor/clarice_pachec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8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123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F470ED-4526-4D15-B453-6BC4FD21D15C}" type="slidenum">
              <a:rPr lang="pt-PT" smtClean="0"/>
              <a:pPr/>
              <a:t>1</a:t>
            </a:fld>
            <a:endParaRPr lang="pt-PT" smtClean="0"/>
          </a:p>
        </p:txBody>
      </p:sp>
      <p:pic>
        <p:nvPicPr>
          <p:cNvPr id="5124" name="Picture 7" descr="C:\Documents and Settings\home\Ambiente de trabalho\foto 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0338" y="3376613"/>
            <a:ext cx="65722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1783" y="2788568"/>
            <a:ext cx="3316187" cy="495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9D794F-4400-4A1C-806D-7297E6444CE4}" type="slidenum">
              <a:rPr lang="pt-PT" smtClean="0"/>
              <a:pPr>
                <a:defRPr/>
              </a:pPr>
              <a:t>10</a:t>
            </a:fld>
            <a:endParaRPr lang="pt-PT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577304" y="268288"/>
            <a:ext cx="11703050" cy="6924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spc="300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Previsão</a:t>
            </a:r>
            <a:r>
              <a:rPr lang="en-US" sz="4500" b="1" cap="small" spc="300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de </a:t>
            </a:r>
            <a:r>
              <a:rPr lang="en-US" sz="4500" b="1" cap="small" spc="300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Resultados</a:t>
            </a:r>
            <a:endParaRPr lang="en-US" sz="4500" b="1" cap="small" spc="300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21" y="1996480"/>
            <a:ext cx="11053813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545549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9D794F-4400-4A1C-806D-7297E6444CE4}" type="slidenum">
              <a:rPr lang="pt-PT" smtClean="0"/>
              <a:pPr>
                <a:defRPr/>
              </a:pPr>
              <a:t>11</a:t>
            </a:fld>
            <a:endParaRPr lang="pt-PT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 bwMode="auto">
          <a:xfrm>
            <a:off x="650875" y="857076"/>
            <a:ext cx="11703050" cy="6924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spc="300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Avaliação</a:t>
            </a:r>
            <a:r>
              <a:rPr lang="en-US" sz="4500" b="1" cap="small" spc="300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do </a:t>
            </a:r>
            <a:r>
              <a:rPr lang="en-US" sz="4500" b="1" cap="small" spc="300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projeto</a:t>
            </a:r>
            <a:endParaRPr lang="en-US" sz="4500" b="1" cap="small" spc="300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52" y="1852463"/>
            <a:ext cx="9721080" cy="74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436894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2228F3-DB36-4381-8D96-9923E508E62A}" type="slidenum">
              <a:rPr lang="pt-PT" smtClean="0"/>
              <a:pPr/>
              <a:t>12</a:t>
            </a:fld>
            <a:endParaRPr lang="pt-PT" smtClean="0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0" name="Rectangle 2"/>
          <p:cNvSpPr>
            <a:spLocks/>
          </p:cNvSpPr>
          <p:nvPr/>
        </p:nvSpPr>
        <p:spPr bwMode="auto">
          <a:xfrm>
            <a:off x="238125" y="220663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spc="300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Principais</a:t>
            </a:r>
            <a:r>
              <a:rPr lang="en-US" sz="4500" b="1" cap="small" spc="300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spc="300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Indicadores</a:t>
            </a:r>
            <a:r>
              <a:rPr lang="en-US" sz="4500" b="1" cap="small" spc="300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do </a:t>
            </a:r>
            <a:r>
              <a:rPr lang="en-US" sz="4500" b="1" cap="small" spc="300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projeto</a:t>
            </a:r>
            <a:endParaRPr lang="en-US" sz="4500" b="1" cap="small" spc="300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42" y="1348408"/>
            <a:ext cx="10909211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home\Ambiente de trabalho\doc. moli\moli na exponor no sermama 046.jpg"/>
          <p:cNvPicPr>
            <a:picLocks noChangeAspect="1" noChangeArrowheads="1"/>
          </p:cNvPicPr>
          <p:nvPr/>
        </p:nvPicPr>
        <p:blipFill>
          <a:blip r:embed="rId3"/>
          <a:srcRect t="21875" b="21875"/>
          <a:stretch>
            <a:fillRect/>
          </a:stretch>
        </p:blipFill>
        <p:spPr bwMode="auto">
          <a:xfrm>
            <a:off x="358775" y="5805488"/>
            <a:ext cx="54864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38125" y="-125413"/>
            <a:ext cx="12766675" cy="138430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Teste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de 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Conceito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/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Piloto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e 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Apelo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à 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Acção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341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E4F409-8B4C-4EFF-AA89-253A5C3E64BD}" type="slidenum">
              <a:rPr lang="pt-PT" smtClean="0"/>
              <a:pPr/>
              <a:t>13</a:t>
            </a:fld>
            <a:endParaRPr lang="pt-PT" smtClean="0"/>
          </a:p>
        </p:txBody>
      </p:sp>
      <p:sp>
        <p:nvSpPr>
          <p:cNvPr id="14342" name="Rectangle 2"/>
          <p:cNvSpPr>
            <a:spLocks/>
          </p:cNvSpPr>
          <p:nvPr/>
        </p:nvSpPr>
        <p:spPr bwMode="auto">
          <a:xfrm>
            <a:off x="0" y="1997075"/>
            <a:ext cx="13004800" cy="3808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O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meu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projecto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é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inovador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e a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minha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mascote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é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única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e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patenteada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. </a:t>
            </a:r>
            <a:endParaRPr lang="en-US" sz="3000" i="1" dirty="0" smtClean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É 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um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pirilampo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extraterrestre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e um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boneco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diferente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de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todos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que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há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no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mecado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, 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é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didático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,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pedagógico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,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ecológico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e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muito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divertido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.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Já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tive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a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percepção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que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ele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é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adorado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pelas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crianças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e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não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só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. </a:t>
            </a:r>
            <a:endParaRPr lang="en-US" sz="3000" i="1" dirty="0" smtClean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Num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planeta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tão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conturbado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,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este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boneco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vem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ensinar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às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crianças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valores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que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devem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aprender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para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mais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tarde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serem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a base de um </a:t>
            </a:r>
            <a:r>
              <a:rPr lang="en-US" sz="3000" i="1" dirty="0" err="1" smtClean="0">
                <a:solidFill>
                  <a:srgbClr val="009900"/>
                </a:solidFill>
                <a:latin typeface="Calibri" pitchFamily="34" charset="0"/>
              </a:rPr>
              <a:t>mundo</a:t>
            </a:r>
            <a:r>
              <a:rPr lang="en-US" sz="3000" i="1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000" i="1" dirty="0" err="1">
                <a:solidFill>
                  <a:srgbClr val="009900"/>
                </a:solidFill>
                <a:latin typeface="Calibri" pitchFamily="34" charset="0"/>
              </a:rPr>
              <a:t>melhor</a:t>
            </a:r>
            <a:r>
              <a:rPr lang="en-US" sz="3000" i="1" dirty="0">
                <a:solidFill>
                  <a:srgbClr val="009900"/>
                </a:solidFill>
                <a:latin typeface="Calibri" pitchFamily="34" charset="0"/>
              </a:rPr>
              <a:t>. </a:t>
            </a:r>
          </a:p>
          <a:p>
            <a:pPr algn="ctr"/>
            <a:endParaRPr lang="en-US" sz="3000" i="1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3000" i="1" dirty="0">
                <a:solidFill>
                  <a:srgbClr val="000000"/>
                </a:solidFill>
                <a:latin typeface="Calibri" pitchFamily="34" charset="0"/>
              </a:rPr>
              <a:t>       	</a:t>
            </a:r>
          </a:p>
        </p:txBody>
      </p:sp>
      <p:pic>
        <p:nvPicPr>
          <p:cNvPr id="14343" name="Picture 5" descr="C:\Documents and Settings\home\Ambiente de trabalho\14411_547673151916832_2004954229_n.jpg"/>
          <p:cNvPicPr>
            <a:picLocks noChangeAspect="1" noChangeArrowheads="1"/>
          </p:cNvPicPr>
          <p:nvPr/>
        </p:nvPicPr>
        <p:blipFill>
          <a:blip r:embed="rId4"/>
          <a:srcRect t="17340"/>
          <a:stretch>
            <a:fillRect/>
          </a:stretch>
        </p:blipFill>
        <p:spPr bwMode="auto">
          <a:xfrm>
            <a:off x="6788150" y="5805488"/>
            <a:ext cx="58070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Posição de Conteúdo 2"/>
          <p:cNvSpPr>
            <a:spLocks noGrp="1"/>
          </p:cNvSpPr>
          <p:nvPr>
            <p:ph idx="1"/>
          </p:nvPr>
        </p:nvSpPr>
        <p:spPr>
          <a:xfrm>
            <a:off x="650875" y="804863"/>
            <a:ext cx="11703050" cy="790733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endParaRPr lang="pt-PT" sz="8000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endParaRPr lang="pt-PT" sz="8000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pt-PT" sz="8000" dirty="0" smtClean="0">
                <a:solidFill>
                  <a:srgbClr val="009900"/>
                </a:solidFill>
              </a:rPr>
              <a:t>ANEXOS</a:t>
            </a:r>
          </a:p>
        </p:txBody>
      </p:sp>
      <p:sp>
        <p:nvSpPr>
          <p:cNvPr id="15363" name="Marcador de Posição do Número do Diapositivo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ADC659-F1A3-4510-9F16-3CC6755809C1}" type="slidenum">
              <a:rPr lang="pt-PT" smtClean="0"/>
              <a:pPr/>
              <a:t>14</a:t>
            </a:fld>
            <a:endParaRPr lang="pt-PT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Marcador de Posição do Número do Diapositivo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C9CB2A-9C4D-47EF-877D-AE347BF815DD}" type="slidenum">
              <a:rPr lang="pt-PT" smtClean="0"/>
              <a:pPr/>
              <a:t>15</a:t>
            </a:fld>
            <a:endParaRPr lang="pt-PT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44734059"/>
              </p:ext>
            </p:extLst>
          </p:nvPr>
        </p:nvGraphicFramePr>
        <p:xfrm>
          <a:off x="1073147" y="971128"/>
          <a:ext cx="4929187" cy="6858000"/>
        </p:xfrm>
        <a:graphic>
          <a:graphicData uri="http://schemas.openxmlformats.org/presentationml/2006/ole">
            <p:oleObj spid="_x0000_s1070" name="Acrobat Document" r:id="rId3" imgW="5667321" imgH="8019752" progId="AcroExch.Document.7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002334" y="7448568"/>
          <a:ext cx="5929313" cy="2071673"/>
        </p:xfrm>
        <a:graphic>
          <a:graphicData uri="http://schemas.openxmlformats.org/presentationml/2006/ole">
            <p:oleObj spid="_x0000_s1071" name="Acrobat Document" r:id="rId4" imgW="11333333" imgH="8009524" progId="AcroExch.Document.7">
              <p:embed/>
            </p:oleObj>
          </a:graphicData>
        </a:graphic>
      </p:graphicFrame>
      <p:sp>
        <p:nvSpPr>
          <p:cNvPr id="1029" name="CaixaDeTexto 6"/>
          <p:cNvSpPr txBox="1">
            <a:spLocks noChangeArrowheads="1"/>
          </p:cNvSpPr>
          <p:nvPr/>
        </p:nvSpPr>
        <p:spPr bwMode="auto">
          <a:xfrm>
            <a:off x="6716714" y="7734320"/>
            <a:ext cx="2214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400" dirty="0"/>
              <a:t>Filmagem dia 3 de Maio às </a:t>
            </a:r>
            <a:r>
              <a:rPr lang="pt-PT" sz="1400" dirty="0" smtClean="0"/>
              <a:t>9:00H</a:t>
            </a:r>
            <a:endParaRPr lang="pt-PT" sz="1400" dirty="0"/>
          </a:p>
        </p:txBody>
      </p:sp>
      <p:pic>
        <p:nvPicPr>
          <p:cNvPr id="1030" name="Picture 6" descr="C:\Documents and Settings\home\Ambiente de trabalho\cartaz do moli 0061.jpg"/>
          <p:cNvPicPr>
            <a:picLocks noChangeAspect="1" noChangeArrowheads="1"/>
          </p:cNvPicPr>
          <p:nvPr/>
        </p:nvPicPr>
        <p:blipFill>
          <a:blip r:embed="rId5" cstate="print">
            <a:lum bright="28000" contrast="40000"/>
          </a:blip>
          <a:srcRect/>
          <a:stretch>
            <a:fillRect/>
          </a:stretch>
        </p:blipFill>
        <p:spPr bwMode="auto">
          <a:xfrm>
            <a:off x="6002334" y="936880"/>
            <a:ext cx="5859452" cy="5668112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238125" y="320516"/>
            <a:ext cx="12766675" cy="4924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Elementos</a:t>
            </a:r>
            <a:r>
              <a:rPr lang="en-US" sz="32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2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referentes</a:t>
            </a:r>
            <a:r>
              <a:rPr lang="en-US" sz="32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2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ao</a:t>
            </a:r>
            <a:r>
              <a:rPr lang="en-US" sz="32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2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projeto</a:t>
            </a:r>
            <a:r>
              <a:rPr lang="en-US" sz="32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32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escolas</a:t>
            </a:r>
            <a:r>
              <a:rPr lang="en-US" sz="32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/</a:t>
            </a:r>
            <a:r>
              <a:rPr lang="en-US" sz="32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festas</a:t>
            </a:r>
            <a:endParaRPr lang="en-US" sz="32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590550"/>
            <a:ext cx="11703050" cy="14255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PT" dirty="0" smtClean="0">
                <a:solidFill>
                  <a:srgbClr val="009900"/>
                </a:solidFill>
              </a:rPr>
              <a:t>DVD Personalizado contém também o filme da escola, uma História e Jogos</a:t>
            </a:r>
            <a:endParaRPr lang="pt-PT" dirty="0">
              <a:solidFill>
                <a:srgbClr val="009900"/>
              </a:solidFill>
            </a:endParaRPr>
          </a:p>
        </p:txBody>
      </p:sp>
      <p:pic>
        <p:nvPicPr>
          <p:cNvPr id="2052" name="Picture 2" descr="C:\Documents and Settings\home\Ambiente de trabalho\doc. moli\dvd_moli_164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88232"/>
            <a:ext cx="396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C:\Documents and Settings\home\Ambiente de trabalho\refeitorio_1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3525" y="2140496"/>
            <a:ext cx="41656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95224508"/>
              </p:ext>
            </p:extLst>
          </p:nvPr>
        </p:nvGraphicFramePr>
        <p:xfrm>
          <a:off x="3787775" y="2140496"/>
          <a:ext cx="3454400" cy="4673600"/>
        </p:xfrm>
        <a:graphic>
          <a:graphicData uri="http://schemas.openxmlformats.org/presentationml/2006/ole">
            <p:oleObj spid="_x0000_s2072" name="Acrobat Document" r:id="rId6" imgW="6343650" imgH="4324290" progId="AcroExch.Document.7">
              <p:embed/>
            </p:oleObj>
          </a:graphicData>
        </a:graphic>
      </p:graphicFrame>
      <p:pic>
        <p:nvPicPr>
          <p:cNvPr id="2054" name="Picture 6" descr="C:\Documents and Settings\home\Ambiente de trabalho\jogos do mol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2088" y="7091363"/>
            <a:ext cx="4479925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31213" y="2140496"/>
            <a:ext cx="4143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o Número do Diapositivo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397D53-5457-4A9F-9652-CDEE6471BA8B}" type="slidenum">
              <a:rPr lang="pt-PT" smtClean="0"/>
              <a:pPr/>
              <a:t>17</a:t>
            </a:fld>
            <a:endParaRPr lang="pt-PT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 t="841" r="2069"/>
          <a:stretch>
            <a:fillRect/>
          </a:stretch>
        </p:blipFill>
        <p:spPr bwMode="auto">
          <a:xfrm>
            <a:off x="1144588" y="733425"/>
            <a:ext cx="10144125" cy="84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238125" y="40928"/>
            <a:ext cx="12766675" cy="6924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O site do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moli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: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Posição do Número do Diapositivo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6C424A-C7AD-41C7-8A0D-6DEF4C3D951A}" type="slidenum">
              <a:rPr lang="pt-PT" smtClean="0"/>
              <a:pPr/>
              <a:t>18</a:t>
            </a:fld>
            <a:endParaRPr lang="pt-PT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5896" y="843657"/>
            <a:ext cx="8072437" cy="892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238125" y="52264"/>
            <a:ext cx="12766675" cy="6924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Página Facebook: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Posição do Número do Diapositivo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17561D-3AC3-4AFA-9D26-BB71A959E71A}" type="slidenum">
              <a:rPr lang="pt-PT" smtClean="0"/>
              <a:pPr/>
              <a:t>19</a:t>
            </a:fld>
            <a:endParaRPr lang="pt-PT" smtClean="0"/>
          </a:p>
        </p:txBody>
      </p:sp>
      <p:pic>
        <p:nvPicPr>
          <p:cNvPr id="18435" name="Picture 2" descr="C:\Documents and Settings\home\Ambiente de trabalho\doc. moli\moli na exponor no sermama 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2480" y="1168945"/>
            <a:ext cx="4176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home\Ambiente de trabalho\doc. moli\carnaval 2013 com o Moli-Palácio de Cristal 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878" y="1464023"/>
            <a:ext cx="1895919" cy="358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C:\Documents and Settings\home\Ambiente de trabalho\doc. moli\moli no garcia 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1713" y="5591175"/>
            <a:ext cx="50641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 descr="C:\Documents and Settings\home\Ambiente de trabalho\doc. moli\IMG_92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8384" y="5591175"/>
            <a:ext cx="50641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238125" y="220489"/>
            <a:ext cx="12766675" cy="69249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Alguns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dos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nossos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eventos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: 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64" y="1438842"/>
            <a:ext cx="4320480" cy="324036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38125" y="220663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O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Problema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: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148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2782B-A382-4871-9EA0-22975AABA364}" type="slidenum">
              <a:rPr lang="pt-PT" smtClean="0"/>
              <a:pPr/>
              <a:t>2</a:t>
            </a:fld>
            <a:endParaRPr lang="pt-PT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4342160" y="6219870"/>
            <a:ext cx="655235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Quando rever é reviver</a:t>
            </a:r>
            <a:br>
              <a:rPr lang="pt-PT" sz="24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PT" sz="1000" i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t-PT" sz="10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Preciso reviver, eu bem sei,</a:t>
            </a:r>
            <a:br>
              <a:rPr lang="pt-PT" sz="24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mesmo que só na lembrança,</a:t>
            </a:r>
            <a:br>
              <a:rPr lang="pt-PT" sz="24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voltar à minha antiga casa,</a:t>
            </a:r>
            <a:br>
              <a:rPr lang="pt-PT" sz="24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rever a minha infância</a:t>
            </a:r>
            <a:br>
              <a:rPr lang="pt-PT" sz="24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PT" sz="2400" i="1" dirty="0">
                <a:solidFill>
                  <a:schemeClr val="bg2">
                    <a:lumMod val="50000"/>
                  </a:schemeClr>
                </a:solidFill>
              </a:rPr>
              <a:t>e todos os momentos felizes que lá passei.</a:t>
            </a:r>
          </a:p>
          <a:p>
            <a:pPr algn="r">
              <a:defRPr/>
            </a:pPr>
            <a:r>
              <a:rPr lang="pt-PT" sz="2400" i="1" dirty="0">
                <a:solidFill>
                  <a:schemeClr val="bg2">
                    <a:lumMod val="50000"/>
                  </a:schemeClr>
                </a:solidFill>
                <a:hlinkClick r:id="rId3"/>
              </a:rPr>
              <a:t>Clarice Pacheco</a:t>
            </a:r>
            <a:endParaRPr lang="pt-PT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50" name="Rectangle 2"/>
          <p:cNvSpPr>
            <a:spLocks/>
          </p:cNvSpPr>
          <p:nvPr/>
        </p:nvSpPr>
        <p:spPr bwMode="auto">
          <a:xfrm>
            <a:off x="238125" y="1348408"/>
            <a:ext cx="12025312" cy="424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pt-PT" sz="3200" dirty="0" smtClean="0">
                <a:solidFill>
                  <a:srgbClr val="006600"/>
                </a:solidFill>
              </a:rPr>
              <a:t>Numa era cada vez mais virtual onde a imagem e novas formas de recordar experiências da vida são uma exigência.</a:t>
            </a:r>
          </a:p>
          <a:p>
            <a:endParaRPr lang="pt-PT" sz="3200" dirty="0" smtClean="0">
              <a:solidFill>
                <a:srgbClr val="006600"/>
              </a:solidFill>
            </a:endParaRPr>
          </a:p>
          <a:p>
            <a:r>
              <a:rPr lang="pt-PT" sz="3200" dirty="0" smtClean="0">
                <a:solidFill>
                  <a:srgbClr val="006600"/>
                </a:solidFill>
              </a:rPr>
              <a:t>Não é fácil conseguir ter imagens com qualidade do nosso passado escolar.</a:t>
            </a:r>
          </a:p>
          <a:p>
            <a:endParaRPr lang="pt-PT" sz="3200" dirty="0" smtClean="0">
              <a:solidFill>
                <a:srgbClr val="006600"/>
              </a:solidFill>
            </a:endParaRPr>
          </a:p>
          <a:p>
            <a:r>
              <a:rPr lang="pt-PT" sz="3200" dirty="0" smtClean="0">
                <a:solidFill>
                  <a:srgbClr val="006600"/>
                </a:solidFill>
              </a:rPr>
              <a:t>Não há quem organize de forma estruturada as experiências da fase inicial da nossa vida.</a:t>
            </a:r>
          </a:p>
          <a:p>
            <a:pPr algn="ctr"/>
            <a:r>
              <a:rPr lang="pt-PT" sz="3600" dirty="0" smtClean="0">
                <a:solidFill>
                  <a:srgbClr val="006600"/>
                </a:solidFill>
              </a:rPr>
              <a:t> </a:t>
            </a:r>
            <a:endParaRPr lang="en-US" sz="3000" i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6151" name="Picture 2" descr="C:\Documents and Settings\home\Ambiente de trabalho\7913e79c93d30f68b5c9af27ab8e3bf3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776" y="6192722"/>
            <a:ext cx="235743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2345" y="6992083"/>
            <a:ext cx="1477069" cy="22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38125" y="220663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abordagem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ao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Mercado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6148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52782B-A382-4871-9EA0-22975AABA364}" type="slidenum">
              <a:rPr lang="pt-PT" smtClean="0"/>
              <a:pPr/>
              <a:t>3</a:t>
            </a:fld>
            <a:endParaRPr lang="pt-PT" smtClean="0"/>
          </a:p>
        </p:txBody>
      </p:sp>
      <p:sp>
        <p:nvSpPr>
          <p:cNvPr id="6150" name="Rectangle 2"/>
          <p:cNvSpPr>
            <a:spLocks/>
          </p:cNvSpPr>
          <p:nvPr/>
        </p:nvSpPr>
        <p:spPr bwMode="auto">
          <a:xfrm>
            <a:off x="371752" y="1824038"/>
            <a:ext cx="12025312" cy="406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pt-PT" sz="2800" dirty="0">
                <a:solidFill>
                  <a:srgbClr val="006600"/>
                </a:solidFill>
              </a:rPr>
              <a:t>Visitamos as creches e os jardins de infância </a:t>
            </a:r>
            <a:r>
              <a:rPr lang="pt-PT" sz="2800" dirty="0" smtClean="0">
                <a:solidFill>
                  <a:srgbClr val="006600"/>
                </a:solidFill>
              </a:rPr>
              <a:t>de </a:t>
            </a:r>
            <a:r>
              <a:rPr lang="pt-PT" sz="2800" dirty="0">
                <a:solidFill>
                  <a:srgbClr val="006600"/>
                </a:solidFill>
              </a:rPr>
              <a:t>Norte </a:t>
            </a:r>
            <a:r>
              <a:rPr lang="pt-PT" sz="2800" dirty="0" smtClean="0">
                <a:solidFill>
                  <a:srgbClr val="006600"/>
                </a:solidFill>
              </a:rPr>
              <a:t>a Sul </a:t>
            </a:r>
            <a:r>
              <a:rPr lang="pt-PT" sz="2800" dirty="0">
                <a:solidFill>
                  <a:srgbClr val="006600"/>
                </a:solidFill>
              </a:rPr>
              <a:t>do país onde </a:t>
            </a:r>
            <a:r>
              <a:rPr lang="pt-PT" sz="2800" b="1" dirty="0">
                <a:solidFill>
                  <a:srgbClr val="006600"/>
                </a:solidFill>
              </a:rPr>
              <a:t>filmamos as crianças </a:t>
            </a:r>
            <a:r>
              <a:rPr lang="pt-PT" sz="2800" dirty="0">
                <a:solidFill>
                  <a:srgbClr val="006600"/>
                </a:solidFill>
              </a:rPr>
              <a:t>individualmente, e posteriormente, </a:t>
            </a:r>
            <a:r>
              <a:rPr lang="pt-PT" sz="2800" b="1" dirty="0">
                <a:solidFill>
                  <a:srgbClr val="006600"/>
                </a:solidFill>
              </a:rPr>
              <a:t>integramos essas imagens no filme de animação </a:t>
            </a:r>
            <a:endParaRPr lang="pt-PT" sz="2800" b="1" dirty="0" smtClean="0">
              <a:solidFill>
                <a:srgbClr val="006600"/>
              </a:solidFill>
            </a:endParaRPr>
          </a:p>
          <a:p>
            <a:r>
              <a:rPr lang="pt-PT" sz="2800" b="1" dirty="0">
                <a:solidFill>
                  <a:srgbClr val="006600"/>
                </a:solidFill>
              </a:rPr>
              <a:t>	</a:t>
            </a:r>
            <a:r>
              <a:rPr lang="pt-PT" sz="2800" b="1" dirty="0" smtClean="0">
                <a:solidFill>
                  <a:srgbClr val="006600"/>
                </a:solidFill>
              </a:rPr>
              <a:t>								“...</a:t>
            </a:r>
            <a:r>
              <a:rPr lang="pt-PT" sz="2800" b="1" dirty="0">
                <a:solidFill>
                  <a:srgbClr val="006600"/>
                </a:solidFill>
              </a:rPr>
              <a:t>no fundo do mar”.</a:t>
            </a:r>
            <a:br>
              <a:rPr lang="pt-PT" sz="2800" b="1" dirty="0">
                <a:solidFill>
                  <a:srgbClr val="006600"/>
                </a:solidFill>
              </a:rPr>
            </a:br>
            <a:r>
              <a:rPr lang="pt-PT" sz="2800" b="1" dirty="0">
                <a:solidFill>
                  <a:srgbClr val="006600"/>
                </a:solidFill>
              </a:rPr>
              <a:t/>
            </a:r>
            <a:br>
              <a:rPr lang="pt-PT" sz="2800" b="1" dirty="0">
                <a:solidFill>
                  <a:srgbClr val="006600"/>
                </a:solidFill>
              </a:rPr>
            </a:br>
            <a:r>
              <a:rPr lang="pt-PT" sz="2800" dirty="0" smtClean="0">
                <a:solidFill>
                  <a:srgbClr val="006600"/>
                </a:solidFill>
              </a:rPr>
              <a:t>E </a:t>
            </a:r>
            <a:r>
              <a:rPr lang="pt-PT" sz="2800" dirty="0">
                <a:solidFill>
                  <a:srgbClr val="006600"/>
                </a:solidFill>
              </a:rPr>
              <a:t>depois... </a:t>
            </a:r>
            <a:endParaRPr lang="pt-PT" sz="2800" dirty="0" smtClean="0">
              <a:solidFill>
                <a:srgbClr val="006600"/>
              </a:solidFill>
            </a:endParaRPr>
          </a:p>
          <a:p>
            <a:r>
              <a:rPr lang="pt-PT" sz="2800" dirty="0">
                <a:solidFill>
                  <a:srgbClr val="006600"/>
                </a:solidFill>
              </a:rPr>
              <a:t>D</a:t>
            </a:r>
            <a:r>
              <a:rPr lang="pt-PT" sz="2800" dirty="0" smtClean="0">
                <a:solidFill>
                  <a:srgbClr val="006600"/>
                </a:solidFill>
              </a:rPr>
              <a:t>elicie-se </a:t>
            </a:r>
            <a:r>
              <a:rPr lang="pt-PT" sz="2800" dirty="0">
                <a:solidFill>
                  <a:srgbClr val="006600"/>
                </a:solidFill>
              </a:rPr>
              <a:t>ao ver o seu filho transformar-se numa estrela de cinema! </a:t>
            </a:r>
            <a:br>
              <a:rPr lang="pt-PT" sz="2800" dirty="0">
                <a:solidFill>
                  <a:srgbClr val="006600"/>
                </a:solidFill>
              </a:rPr>
            </a:br>
            <a:r>
              <a:rPr lang="pt-PT" sz="2800" dirty="0">
                <a:solidFill>
                  <a:srgbClr val="006600"/>
                </a:solidFill>
              </a:rPr>
              <a:t/>
            </a:r>
            <a:br>
              <a:rPr lang="pt-PT" sz="2800" dirty="0">
                <a:solidFill>
                  <a:srgbClr val="006600"/>
                </a:solidFill>
              </a:rPr>
            </a:br>
            <a:r>
              <a:rPr lang="pt-PT" sz="2800" dirty="0">
                <a:solidFill>
                  <a:srgbClr val="006600"/>
                </a:solidFill>
              </a:rPr>
              <a:t>Ele vai adorar e irá ser de certeza o seu filme preferido.</a:t>
            </a:r>
            <a:r>
              <a:rPr lang="pt-PT" sz="2800" b="1" dirty="0">
                <a:solidFill>
                  <a:srgbClr val="006600"/>
                </a:solidFill>
              </a:rPr>
              <a:t> </a:t>
            </a:r>
            <a:r>
              <a:rPr lang="pt-PT" sz="3200" b="1" dirty="0">
                <a:solidFill>
                  <a:srgbClr val="006600"/>
                </a:solidFill>
              </a:rPr>
              <a:t/>
            </a:r>
            <a:br>
              <a:rPr lang="pt-PT" sz="3200" b="1" dirty="0">
                <a:solidFill>
                  <a:srgbClr val="006600"/>
                </a:solidFill>
              </a:rPr>
            </a:br>
            <a:r>
              <a:rPr lang="pt-PT" sz="3200" dirty="0"/>
              <a:t/>
            </a:r>
            <a:br>
              <a:rPr lang="pt-PT" sz="3200" dirty="0"/>
            </a:br>
            <a:endParaRPr lang="en-US" sz="30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152" name="Picture 3" descr="C:\Documents and Settings\home\Ambiente de trabalho\doc. moli\digitalizar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4783" y="5596880"/>
            <a:ext cx="323537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200" y="5741496"/>
            <a:ext cx="4824536" cy="280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12688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/>
          </p:cNvSpPr>
          <p:nvPr/>
        </p:nvSpPr>
        <p:spPr bwMode="auto">
          <a:xfrm>
            <a:off x="669925" y="3221038"/>
            <a:ext cx="10296525" cy="532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2500">
              <a:solidFill>
                <a:schemeClr val="bg1"/>
              </a:solidFill>
              <a:latin typeface="Trebuchet MS" pitchFamily="34" charset="0"/>
              <a:sym typeface="Gill Sans"/>
            </a:endParaRPr>
          </a:p>
          <a:p>
            <a:pPr algn="ctr"/>
            <a:endParaRPr lang="en-US" sz="2500">
              <a:solidFill>
                <a:schemeClr val="bg1"/>
              </a:solidFill>
              <a:latin typeface="Trebuchet MS" pitchFamily="34" charset="0"/>
              <a:sym typeface="Gill Sans"/>
            </a:endParaRPr>
          </a:p>
          <a:p>
            <a:pPr algn="ctr"/>
            <a:endParaRPr lang="en-US" sz="2500">
              <a:solidFill>
                <a:schemeClr val="bg1"/>
              </a:solidFill>
              <a:latin typeface="Trebuchet MS" pitchFamily="34" charset="0"/>
              <a:sym typeface="Gill Sans"/>
            </a:endParaRPr>
          </a:p>
          <a:p>
            <a:pPr algn="ctr"/>
            <a:endParaRPr lang="en-US" sz="2500">
              <a:solidFill>
                <a:schemeClr val="bg1"/>
              </a:solidFill>
              <a:latin typeface="Trebuchet MS" pitchFamily="34" charset="0"/>
              <a:sym typeface="Gill Sans"/>
            </a:endParaRPr>
          </a:p>
          <a:p>
            <a:pPr algn="ctr"/>
            <a:endParaRPr lang="en-US" sz="2500">
              <a:solidFill>
                <a:schemeClr val="bg1"/>
              </a:solidFill>
              <a:latin typeface="Trebuchet MS" pitchFamily="34" charset="0"/>
              <a:sym typeface="Gill Sans"/>
            </a:endParaRPr>
          </a:p>
          <a:p>
            <a:pPr algn="ctr"/>
            <a:endParaRPr lang="en-US" sz="250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7171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140173-BF79-453D-BA17-1D3E401656B4}" type="slidenum">
              <a:rPr lang="pt-PT" smtClean="0"/>
              <a:pPr/>
              <a:t>4</a:t>
            </a:fld>
            <a:endParaRPr lang="pt-PT" smtClean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7" name="Rectangle 2"/>
          <p:cNvSpPr>
            <a:spLocks/>
          </p:cNvSpPr>
          <p:nvPr/>
        </p:nvSpPr>
        <p:spPr bwMode="auto">
          <a:xfrm>
            <a:off x="238125" y="220663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 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Oportunidade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Inovação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5" name="Rectângulo 10"/>
          <p:cNvSpPr>
            <a:spLocks noChangeArrowheads="1"/>
          </p:cNvSpPr>
          <p:nvPr/>
        </p:nvSpPr>
        <p:spPr bwMode="auto">
          <a:xfrm>
            <a:off x="7002463" y="2193334"/>
            <a:ext cx="547660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800" dirty="0">
                <a:solidFill>
                  <a:srgbClr val="009900"/>
                </a:solidFill>
              </a:rPr>
              <a:t>Todas as crianças dos 0 aos 6 anos podem ser as protagonistas de um filme de animação </a:t>
            </a:r>
            <a:r>
              <a:rPr lang="pt-PT" sz="2800" dirty="0" smtClean="0">
                <a:solidFill>
                  <a:srgbClr val="009900"/>
                </a:solidFill>
              </a:rPr>
              <a:t>pedagógico onde elas </a:t>
            </a:r>
            <a:r>
              <a:rPr lang="pt-PT" sz="2800" dirty="0">
                <a:solidFill>
                  <a:srgbClr val="009900"/>
                </a:solidFill>
              </a:rPr>
              <a:t>vão acompanhadas pelo Moli  conhecer as </a:t>
            </a:r>
            <a:r>
              <a:rPr lang="pt-PT" sz="2800" dirty="0" err="1" smtClean="0">
                <a:solidFill>
                  <a:srgbClr val="009900"/>
                </a:solidFill>
              </a:rPr>
              <a:t>caraterísticas</a:t>
            </a:r>
            <a:r>
              <a:rPr lang="pt-PT" sz="2800" dirty="0" smtClean="0">
                <a:solidFill>
                  <a:srgbClr val="009900"/>
                </a:solidFill>
              </a:rPr>
              <a:t> de 6 animais </a:t>
            </a:r>
            <a:r>
              <a:rPr lang="pt-PT" sz="2800" dirty="0">
                <a:solidFill>
                  <a:srgbClr val="009900"/>
                </a:solidFill>
              </a:rPr>
              <a:t>marinhos, e onde a diversão se mistura com a aprendizagem</a:t>
            </a:r>
            <a:r>
              <a:rPr lang="pt-PT" sz="2400" dirty="0">
                <a:solidFill>
                  <a:srgbClr val="009900"/>
                </a:solidFill>
              </a:rPr>
              <a:t>. </a:t>
            </a: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0" y="7109048"/>
            <a:ext cx="11326936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pt-PT" sz="3200" dirty="0">
                <a:solidFill>
                  <a:srgbClr val="009900"/>
                </a:solidFill>
              </a:rPr>
              <a:t>Os nossos filmes são a </a:t>
            </a:r>
            <a:r>
              <a:rPr lang="pt-PT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dimensões </a:t>
            </a:r>
            <a:r>
              <a:rPr lang="pt-PT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(3D)</a:t>
            </a:r>
            <a:r>
              <a:rPr lang="pt-PT" sz="3200" dirty="0" smtClean="0">
                <a:solidFill>
                  <a:srgbClr val="009900"/>
                </a:solidFill>
              </a:rPr>
              <a:t>e </a:t>
            </a:r>
            <a:r>
              <a:rPr lang="pt-PT" sz="3200" dirty="0">
                <a:solidFill>
                  <a:srgbClr val="009900"/>
                </a:solidFill>
              </a:rPr>
              <a:t>utilizamos as mais avançadas e inovadoras técnicas em Portugal. </a:t>
            </a:r>
            <a:endParaRPr lang="en-US" sz="3000" i="1" dirty="0">
              <a:solidFill>
                <a:srgbClr val="009900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US" sz="3000" i="1" dirty="0">
              <a:latin typeface="Calibri" pitchFamily="34" charset="0"/>
            </a:endParaRPr>
          </a:p>
          <a:p>
            <a:pPr algn="ctr">
              <a:defRPr/>
            </a:pPr>
            <a:endParaRPr lang="en-US" sz="3000" i="1" dirty="0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3000" i="1" dirty="0">
                <a:solidFill>
                  <a:srgbClr val="000000"/>
                </a:solidFill>
                <a:latin typeface="Calibri" pitchFamily="34" charset="0"/>
              </a:rPr>
              <a:t>       	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93" y="2305050"/>
            <a:ext cx="6286500" cy="36576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presentação Video no Power Poin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5371" y="2284512"/>
            <a:ext cx="4917343" cy="3688007"/>
          </a:xfrm>
          <a:prstGeom prst="rect">
            <a:avLst/>
          </a:prstGeom>
        </p:spPr>
      </p:pic>
      <p:sp>
        <p:nvSpPr>
          <p:cNvPr id="12" name="Rectângulo 10"/>
          <p:cNvSpPr>
            <a:spLocks noChangeArrowheads="1"/>
          </p:cNvSpPr>
          <p:nvPr/>
        </p:nvSpPr>
        <p:spPr bwMode="auto">
          <a:xfrm>
            <a:off x="1144861" y="6418917"/>
            <a:ext cx="55735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000" dirty="0" smtClean="0">
                <a:solidFill>
                  <a:srgbClr val="006600"/>
                </a:solidFill>
              </a:rPr>
              <a:t>Clicar no vídeo para ver apresentação</a:t>
            </a:r>
            <a:endParaRPr lang="pt-PT" sz="20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238125" y="220663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Análise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swot</a:t>
            </a:r>
            <a:endParaRPr lang="en-US" sz="4500" b="1" cap="small" dirty="0">
              <a:solidFill>
                <a:srgbClr val="FF0000"/>
              </a:solidFill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195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50E3F1-9848-44C5-8987-5D0AB3B95125}" type="slidenum">
              <a:rPr lang="pt-PT" smtClean="0"/>
              <a:pPr/>
              <a:t>5</a:t>
            </a:fld>
            <a:endParaRPr lang="pt-PT" smtClean="0"/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8686001"/>
              </p:ext>
            </p:extLst>
          </p:nvPr>
        </p:nvGraphicFramePr>
        <p:xfrm>
          <a:off x="411894" y="1067862"/>
          <a:ext cx="10482994" cy="75952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41497"/>
                <a:gridCol w="5241497"/>
              </a:tblGrid>
              <a:tr h="568578"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 smtClean="0">
                          <a:solidFill>
                            <a:schemeClr val="bg1"/>
                          </a:solidFill>
                        </a:rPr>
                        <a:t>PONTOS FORTES</a:t>
                      </a:r>
                      <a:endParaRPr lang="pt-PT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 smtClean="0">
                          <a:solidFill>
                            <a:schemeClr val="bg1"/>
                          </a:solidFill>
                        </a:rPr>
                        <a:t>PONTOS</a:t>
                      </a:r>
                      <a:r>
                        <a:rPr lang="pt-PT" sz="2400" b="1" baseline="0" dirty="0" smtClean="0">
                          <a:solidFill>
                            <a:schemeClr val="bg1"/>
                          </a:solidFill>
                        </a:rPr>
                        <a:t> FRACOS</a:t>
                      </a:r>
                      <a:endParaRPr lang="pt-PT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2075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pt-PT" dirty="0" smtClean="0"/>
                        <a:t> 1º DVD personalizado em Portugal.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dirty="0" smtClean="0"/>
                        <a:t> O deslumbramento das crianças por se verem pela 1º vez os actores principais num filme.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figura do MOLI </a:t>
                      </a:r>
                      <a:r>
                        <a:rPr lang="pt-PT" dirty="0" smtClean="0"/>
                        <a:t>um pirilampo com o rabo a dar luz, um extraterrestre, o delírio das crianças. </a:t>
                      </a:r>
                      <a:endParaRPr lang="pt-PT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Projeto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com profissionais qualificados.</a:t>
                      </a: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Qualidade elevada do produto.</a:t>
                      </a:r>
                      <a:endParaRPr lang="pt-PT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Contribui com 1% do lucros anual para </a:t>
                      </a:r>
                    </a:p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Instituição</a:t>
                      </a: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solidariedade (</a:t>
                      </a:r>
                      <a:r>
                        <a:rPr lang="pt-PT" sz="1800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</a:t>
                      </a: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</a:t>
                      </a: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APN ).</a:t>
                      </a: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Relações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sustentáveis  com todos os </a:t>
                      </a:r>
                      <a:r>
                        <a:rPr lang="pt-PT" sz="1800" b="0" i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parceiros.</a:t>
                      </a:r>
                      <a:endParaRPr lang="pt-PT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Garantia de satisfação dos clientes.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Custos elevados para deslocação (Para escolas fora do Grande Porto).</a:t>
                      </a: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Pontuais situações com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um p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rocesso demorado para chegar a alguns dos decisores (Relação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escola/ Pais).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Concentração inicial numa curta faixa etária (0 aos 6 anos).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Falta de liquidez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para financiar investimentos em novos </a:t>
                      </a:r>
                      <a:r>
                        <a:rPr lang="pt-PT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projetos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lvl="0">
                        <a:buFont typeface="Arial" pitchFamily="34" charset="0"/>
                        <a:buNone/>
                      </a:pPr>
                      <a:endParaRPr lang="pt-PT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PT" dirty="0"/>
                    </a:p>
                  </a:txBody>
                  <a:tcPr/>
                </a:tc>
              </a:tr>
              <a:tr h="534435"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 smtClean="0">
                          <a:solidFill>
                            <a:schemeClr val="bg1"/>
                          </a:solidFill>
                        </a:rPr>
                        <a:t>OPORTUNIDADES</a:t>
                      </a:r>
                      <a:endParaRPr lang="pt-PT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b="1" dirty="0" smtClean="0">
                          <a:solidFill>
                            <a:schemeClr val="bg1"/>
                          </a:solidFill>
                        </a:rPr>
                        <a:t>AMEAÇAS</a:t>
                      </a:r>
                      <a:endParaRPr lang="pt-PT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00"/>
                    </a:solidFill>
                  </a:tcPr>
                </a:tc>
              </a:tr>
              <a:tr h="2633917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Expansão geográfica do </a:t>
                      </a:r>
                      <a:r>
                        <a:rPr lang="pt-PT" sz="180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projeto</a:t>
                      </a: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(iniciativas nacionais e internacionais).</a:t>
                      </a: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i="0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Alargar o âmbito</a:t>
                      </a:r>
                      <a:r>
                        <a:rPr lang="pt-PT" sz="1800" i="0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do filme a outras faixas etárias</a:t>
                      </a: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PT" sz="180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Posicionamento na internet e redes sociais.</a:t>
                      </a: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Reforço do posicionamento (participação em programas televisivos,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rádio, eventos infantis, jornais, jogos para </a:t>
                      </a:r>
                      <a:r>
                        <a:rPr lang="pt-PT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Ipad’s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pt-PT" sz="180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Font typeface="Arial" pitchFamily="34" charset="0"/>
                        <a:buChar char="•"/>
                      </a:pPr>
                      <a:r>
                        <a:rPr lang="pt-PT" sz="18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Diversificação da animação (exploração de novos temas)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 alargando a uma faixa etária superior.</a:t>
                      </a:r>
                      <a:endParaRPr lang="pt-PT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pt-PT" dirty="0" smtClean="0"/>
                        <a:t> </a:t>
                      </a:r>
                      <a:r>
                        <a:rPr lang="pt-PT" baseline="0" dirty="0" smtClean="0"/>
                        <a:t>Condições preferenciais para parceiros estratégicos (</a:t>
                      </a:r>
                      <a:r>
                        <a:rPr lang="pt-PT" baseline="0" dirty="0" smtClean="0"/>
                        <a:t>canais </a:t>
                      </a:r>
                      <a:r>
                        <a:rPr lang="pt-PT" baseline="0" dirty="0" smtClean="0"/>
                        <a:t>de comercialização e novos produtos).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Conjuntura económica e dificuldade de financiamento por parte das</a:t>
                      </a: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famílias.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pt-PT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Potencial concorrência na mesma área de negócio.</a:t>
                      </a:r>
                      <a:endParaRPr lang="pt-PT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t-PT" dirty="0" smtClean="0"/>
                    </a:p>
                    <a:p>
                      <a:endParaRPr lang="pt-P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213" name="Picture 5" descr="C:\Documents and Settings\home\Ambiente de trabalho\doc. moli\digitalizar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288" y="3076600"/>
            <a:ext cx="104272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BDB864-4783-43BF-A582-E31F7A33A193}" type="slidenum">
              <a:rPr lang="pt-PT" smtClean="0"/>
              <a:pPr/>
              <a:t>6</a:t>
            </a:fld>
            <a:endParaRPr lang="pt-PT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1974513" cy="14922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238125" y="52388"/>
            <a:ext cx="12766675" cy="1384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500" b="1" cap="small" spc="300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Factores Diferenciadores </a:t>
            </a:r>
            <a:r>
              <a:rPr lang="pt-PT" sz="4500" b="1" cap="small" spc="300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da </a:t>
            </a:r>
            <a:endParaRPr lang="pt-PT" sz="4500" b="1" cap="small" spc="300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500" b="1" cap="small" spc="300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Proposta </a:t>
            </a:r>
            <a:r>
              <a:rPr lang="pt-PT" sz="4500" b="1" cap="small" spc="300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de </a:t>
            </a:r>
            <a:r>
              <a:rPr lang="pt-PT" sz="4500" b="1" cap="small" spc="300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Valor </a:t>
            </a:r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381001" y="1852464"/>
            <a:ext cx="8209632" cy="876300"/>
          </a:xfrm>
          <a:prstGeom prst="rect">
            <a:avLst/>
          </a:prstGeom>
          <a:solidFill>
            <a:srgbClr val="00990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pt-PT" sz="3600" dirty="0">
                <a:solidFill>
                  <a:schemeClr val="bg1"/>
                </a:solidFill>
                <a:sym typeface="Gill Sans"/>
              </a:rPr>
              <a:t>Projeto pioneiro na sua área de negócio</a:t>
            </a:r>
            <a:endParaRPr lang="en-US" sz="3600" b="1" dirty="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19" name="Rectangle 2"/>
          <p:cNvSpPr>
            <a:spLocks/>
          </p:cNvSpPr>
          <p:nvPr/>
        </p:nvSpPr>
        <p:spPr bwMode="auto">
          <a:xfrm>
            <a:off x="381000" y="4308476"/>
            <a:ext cx="8209633" cy="876300"/>
          </a:xfrm>
          <a:prstGeom prst="rect">
            <a:avLst/>
          </a:prstGeom>
          <a:solidFill>
            <a:srgbClr val="00990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pt-PT" sz="3600" dirty="0">
                <a:solidFill>
                  <a:schemeClr val="bg1"/>
                </a:solidFill>
                <a:sym typeface="Gill Sans"/>
              </a:rPr>
              <a:t>Criança é a protagonista do filme</a:t>
            </a:r>
            <a:endParaRPr lang="en-US" sz="3600" b="1" dirty="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22" name="Rectangle 2"/>
          <p:cNvSpPr>
            <a:spLocks/>
          </p:cNvSpPr>
          <p:nvPr/>
        </p:nvSpPr>
        <p:spPr bwMode="auto">
          <a:xfrm>
            <a:off x="381000" y="3076600"/>
            <a:ext cx="8209633" cy="874713"/>
          </a:xfrm>
          <a:prstGeom prst="rect">
            <a:avLst/>
          </a:prstGeom>
          <a:solidFill>
            <a:srgbClr val="00990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pt-PT" sz="3600" dirty="0">
                <a:solidFill>
                  <a:schemeClr val="bg1"/>
                </a:solidFill>
              </a:rPr>
              <a:t>Diversão e aprendizagem</a:t>
            </a:r>
            <a:endParaRPr lang="en-US" sz="3600" b="1" dirty="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25" name="Rectangle 2"/>
          <p:cNvSpPr>
            <a:spLocks/>
          </p:cNvSpPr>
          <p:nvPr/>
        </p:nvSpPr>
        <p:spPr bwMode="auto">
          <a:xfrm>
            <a:off x="284688" y="8178551"/>
            <a:ext cx="8305946" cy="874713"/>
          </a:xfrm>
          <a:prstGeom prst="rect">
            <a:avLst/>
          </a:prstGeom>
          <a:solidFill>
            <a:srgbClr val="00990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pt-PT" sz="3600" dirty="0">
                <a:solidFill>
                  <a:schemeClr val="bg1"/>
                </a:solidFill>
                <a:latin typeface="Trebuchet MS" pitchFamily="34" charset="0"/>
                <a:sym typeface="Gill Sans"/>
              </a:rPr>
              <a:t>Exclusividade e variedade</a:t>
            </a:r>
            <a:endParaRPr lang="en-US" sz="3600" dirty="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28" name="Rectangle 2"/>
          <p:cNvSpPr>
            <a:spLocks/>
          </p:cNvSpPr>
          <p:nvPr/>
        </p:nvSpPr>
        <p:spPr bwMode="auto">
          <a:xfrm>
            <a:off x="381000" y="5514256"/>
            <a:ext cx="8209633" cy="874712"/>
          </a:xfrm>
          <a:prstGeom prst="rect">
            <a:avLst/>
          </a:prstGeom>
          <a:solidFill>
            <a:srgbClr val="00990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pt-PT" sz="3600" dirty="0">
                <a:solidFill>
                  <a:schemeClr val="bg1"/>
                </a:solidFill>
                <a:sym typeface="Gill Sans"/>
              </a:rPr>
              <a:t>Recordação inédita para toda a família</a:t>
            </a:r>
            <a:endParaRPr lang="en-US" sz="3600" b="1" dirty="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31" name="Rectangle 2"/>
          <p:cNvSpPr>
            <a:spLocks/>
          </p:cNvSpPr>
          <p:nvPr/>
        </p:nvSpPr>
        <p:spPr bwMode="auto">
          <a:xfrm>
            <a:off x="309563" y="6759734"/>
            <a:ext cx="8281070" cy="1069394"/>
          </a:xfrm>
          <a:prstGeom prst="rect">
            <a:avLst/>
          </a:prstGeom>
          <a:solidFill>
            <a:srgbClr val="009900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pt-PT" sz="3600" dirty="0" smtClean="0">
                <a:solidFill>
                  <a:schemeClr val="bg1"/>
                </a:solidFill>
                <a:sym typeface="Gill Sans"/>
              </a:rPr>
              <a:t>Componente social  de apoio a instituições.</a:t>
            </a:r>
            <a:endParaRPr lang="en-US" sz="3600" b="1" dirty="0">
              <a:solidFill>
                <a:schemeClr val="bg1"/>
              </a:solidFill>
              <a:latin typeface="Trebuchet MS" pitchFamily="34" charset="0"/>
              <a:sym typeface="Gill Sans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9094688" y="5387865"/>
            <a:ext cx="285807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2800" dirty="0">
                <a:solidFill>
                  <a:srgbClr val="009900"/>
                </a:solidFill>
              </a:rPr>
              <a:t>Fazemos as crianças e </a:t>
            </a:r>
            <a:r>
              <a:rPr lang="pt-PT" sz="2800" dirty="0" smtClean="0">
                <a:solidFill>
                  <a:srgbClr val="009900"/>
                </a:solidFill>
              </a:rPr>
              <a:t>seus </a:t>
            </a:r>
            <a:r>
              <a:rPr lang="pt-PT" sz="2800" dirty="0">
                <a:solidFill>
                  <a:srgbClr val="009900"/>
                </a:solidFill>
              </a:rPr>
              <a:t>pais sorrir </a:t>
            </a:r>
            <a:r>
              <a:rPr lang="pt-PT" sz="2800" dirty="0" smtClean="0">
                <a:solidFill>
                  <a:srgbClr val="009900"/>
                </a:solidFill>
              </a:rPr>
              <a:t>proporcionando lhes uma </a:t>
            </a:r>
            <a:r>
              <a:rPr lang="pt-PT" sz="2800" dirty="0">
                <a:solidFill>
                  <a:srgbClr val="009900"/>
                </a:solidFill>
              </a:rPr>
              <a:t>recordação inédita para </a:t>
            </a:r>
            <a:endParaRPr lang="pt-PT" sz="2800" dirty="0" smtClean="0">
              <a:solidFill>
                <a:srgbClr val="009900"/>
              </a:solidFill>
            </a:endParaRPr>
          </a:p>
          <a:p>
            <a:pPr algn="ctr">
              <a:defRPr/>
            </a:pPr>
            <a:r>
              <a:rPr lang="pt-PT" sz="2800" dirty="0" smtClean="0">
                <a:solidFill>
                  <a:srgbClr val="009900"/>
                </a:solidFill>
              </a:rPr>
              <a:t>toda </a:t>
            </a:r>
            <a:r>
              <a:rPr lang="pt-PT" sz="2800" dirty="0">
                <a:solidFill>
                  <a:srgbClr val="009900"/>
                </a:solidFill>
              </a:rPr>
              <a:t>a </a:t>
            </a:r>
            <a:r>
              <a:rPr lang="pt-PT" sz="2800" dirty="0" smtClean="0">
                <a:solidFill>
                  <a:srgbClr val="009900"/>
                </a:solidFill>
              </a:rPr>
              <a:t>família</a:t>
            </a:r>
            <a:r>
              <a:rPr lang="pt-PT" dirty="0" smtClean="0">
                <a:solidFill>
                  <a:srgbClr val="009900"/>
                </a:solidFill>
              </a:rPr>
              <a:t>.</a:t>
            </a:r>
            <a:endParaRPr lang="pt-PT" dirty="0">
              <a:solidFill>
                <a:srgbClr val="009900"/>
              </a:solidFill>
            </a:endParaRPr>
          </a:p>
        </p:txBody>
      </p:sp>
      <p:pic>
        <p:nvPicPr>
          <p:cNvPr id="9228" name="Picture 2" descr="C:\Documents and Settings\home\Ambiente de trabalho\doc. moli\dvd_moli_164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6696" y="1852464"/>
            <a:ext cx="27860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C:\Documents and Settings\home\Ambiente de trabalho\buystrip_compare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9086" y="3505803"/>
            <a:ext cx="13239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51073" y="197406"/>
            <a:ext cx="12766675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Visão</a:t>
            </a:r>
            <a:r>
              <a:rPr lang="en-US" sz="48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,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Missão</a:t>
            </a:r>
            <a:r>
              <a:rPr lang="en-US" sz="4500" b="1" cap="small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e </a:t>
            </a:r>
            <a:r>
              <a:rPr lang="en-US" sz="4500" b="1" cap="small" dirty="0" err="1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Objetivos</a:t>
            </a:r>
            <a:r>
              <a:rPr lang="en-US" sz="4500" b="1" cap="small" dirty="0" smtClean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:</a:t>
            </a:r>
            <a:endParaRPr lang="en-US" sz="4500" b="1" cap="small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0245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B864AB-0AC2-4E30-A670-2DDD0772DD7F}" type="slidenum">
              <a:rPr lang="pt-PT" smtClean="0"/>
              <a:pPr/>
              <a:t>7</a:t>
            </a:fld>
            <a:endParaRPr lang="pt-PT" smtClean="0"/>
          </a:p>
        </p:txBody>
      </p:sp>
      <p:pic>
        <p:nvPicPr>
          <p:cNvPr id="10248" name="Picture 2" descr="C:\Documents and Settings\home\Ambiente de trabalho\doc. moli\sw_04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82939" y="7572003"/>
            <a:ext cx="1911671" cy="12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" descr="C:\Documents and Settings\home\Ambiente de trabalho\livro 004.jpg"/>
          <p:cNvPicPr>
            <a:picLocks noChangeAspect="1" noChangeArrowheads="1"/>
          </p:cNvPicPr>
          <p:nvPr/>
        </p:nvPicPr>
        <p:blipFill>
          <a:blip r:embed="rId5"/>
          <a:srcRect t="5806" b="5806"/>
          <a:stretch>
            <a:fillRect/>
          </a:stretch>
        </p:blipFill>
        <p:spPr bwMode="auto">
          <a:xfrm>
            <a:off x="1032843" y="7800794"/>
            <a:ext cx="235743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7" descr="C:\Documents and Settings\home\Ambiente de trabalho\1044057_xs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3966" y="7877175"/>
            <a:ext cx="20320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9" descr="C:\Documents and Settings\home\Ambiente de trabalho\1503005_xs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1049" y="7904639"/>
            <a:ext cx="2032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0" descr="C:\Documents and Settings\home\Ambiente de trabalho\03033_xs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38774" y="4615572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4" descr="C:\Documents and Settings\home\Ambiente de trabalho\boneco_1[1]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98544" y="7960518"/>
            <a:ext cx="1143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7"/>
          <p:cNvSpPr txBox="1">
            <a:spLocks noChangeArrowheads="1"/>
          </p:cNvSpPr>
          <p:nvPr/>
        </p:nvSpPr>
        <p:spPr bwMode="auto">
          <a:xfrm>
            <a:off x="253745" y="4299570"/>
            <a:ext cx="9398841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2800" b="1" dirty="0" smtClean="0">
                <a:solidFill>
                  <a:srgbClr val="006600"/>
                </a:solidFill>
              </a:rPr>
              <a:t>Objectivos</a:t>
            </a:r>
            <a:r>
              <a:rPr lang="pt-PT" sz="2800" b="1" dirty="0">
                <a:solidFill>
                  <a:srgbClr val="006600"/>
                </a:solidFill>
              </a:rPr>
              <a:t>:</a:t>
            </a:r>
            <a:endParaRPr lang="pt-PT" sz="2800" b="1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b="1" dirty="0">
                <a:solidFill>
                  <a:srgbClr val="009900"/>
                </a:solidFill>
              </a:rPr>
              <a:t>Iniciativas e desafios a nível nacional e </a:t>
            </a:r>
            <a:r>
              <a:rPr lang="pt-PT" sz="2400" b="1" dirty="0" smtClean="0">
                <a:solidFill>
                  <a:srgbClr val="009900"/>
                </a:solidFill>
              </a:rPr>
              <a:t>internacional.</a:t>
            </a:r>
            <a:endParaRPr lang="pt-PT" sz="2400" b="1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b="1" dirty="0">
                <a:solidFill>
                  <a:srgbClr val="009900"/>
                </a:solidFill>
              </a:rPr>
              <a:t>Entrar em jogos </a:t>
            </a:r>
            <a:r>
              <a:rPr lang="pt-PT" sz="2400" b="1" dirty="0" err="1">
                <a:solidFill>
                  <a:srgbClr val="009900"/>
                </a:solidFill>
              </a:rPr>
              <a:t>didáticos</a:t>
            </a:r>
            <a:r>
              <a:rPr lang="pt-PT" sz="2400" b="1" dirty="0">
                <a:solidFill>
                  <a:srgbClr val="009900"/>
                </a:solidFill>
              </a:rPr>
              <a:t> nos </a:t>
            </a:r>
            <a:r>
              <a:rPr lang="pt-PT" sz="2400" b="1" dirty="0" err="1">
                <a:solidFill>
                  <a:srgbClr val="009900"/>
                </a:solidFill>
              </a:rPr>
              <a:t>Ipads</a:t>
            </a:r>
            <a:r>
              <a:rPr lang="pt-PT" sz="2400" b="1" dirty="0">
                <a:solidFill>
                  <a:srgbClr val="009900"/>
                </a:solidFill>
              </a:rPr>
              <a:t> da Apple (já estamos em negociações</a:t>
            </a:r>
            <a:r>
              <a:rPr lang="pt-PT" sz="2400" b="1" dirty="0" smtClean="0">
                <a:solidFill>
                  <a:srgbClr val="009900"/>
                </a:solidFill>
              </a:rPr>
              <a:t>).</a:t>
            </a:r>
            <a:endParaRPr lang="pt-PT" sz="2400" b="1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b="1" dirty="0">
                <a:solidFill>
                  <a:srgbClr val="009900"/>
                </a:solidFill>
              </a:rPr>
              <a:t>Fazer um gelado com a figura Moli na Unilever com a </a:t>
            </a:r>
            <a:r>
              <a:rPr lang="pt-PT" sz="2400" b="1" dirty="0" smtClean="0">
                <a:solidFill>
                  <a:srgbClr val="009900"/>
                </a:solidFill>
              </a:rPr>
              <a:t>qual </a:t>
            </a:r>
            <a:r>
              <a:rPr lang="pt-PT" sz="2400" b="1" dirty="0">
                <a:solidFill>
                  <a:srgbClr val="009900"/>
                </a:solidFill>
              </a:rPr>
              <a:t>já somos </a:t>
            </a:r>
            <a:r>
              <a:rPr lang="pt-PT" sz="2400" b="1" dirty="0" smtClean="0">
                <a:solidFill>
                  <a:srgbClr val="009900"/>
                </a:solidFill>
              </a:rPr>
              <a:t>parceiros.</a:t>
            </a:r>
            <a:endParaRPr lang="pt-PT" sz="2400" b="1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b="1" dirty="0">
                <a:solidFill>
                  <a:srgbClr val="009900"/>
                </a:solidFill>
              </a:rPr>
              <a:t>Produzir mini séries e filmes de animação com o </a:t>
            </a:r>
            <a:r>
              <a:rPr lang="pt-PT" sz="2400" b="1" dirty="0" smtClean="0">
                <a:solidFill>
                  <a:srgbClr val="009900"/>
                </a:solidFill>
              </a:rPr>
              <a:t>Moli.</a:t>
            </a:r>
            <a:endParaRPr lang="pt-PT" sz="2400" b="1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b="1" dirty="0">
                <a:solidFill>
                  <a:srgbClr val="009900"/>
                </a:solidFill>
              </a:rPr>
              <a:t>Editar livros, material escolar, jogos </a:t>
            </a:r>
            <a:r>
              <a:rPr lang="pt-PT" sz="2400" b="1" dirty="0" err="1">
                <a:solidFill>
                  <a:srgbClr val="009900"/>
                </a:solidFill>
              </a:rPr>
              <a:t>didáticos</a:t>
            </a:r>
            <a:r>
              <a:rPr lang="pt-PT" sz="2400" b="1" dirty="0">
                <a:solidFill>
                  <a:srgbClr val="009900"/>
                </a:solidFill>
              </a:rPr>
              <a:t> e t-shirts.</a:t>
            </a:r>
          </a:p>
          <a:p>
            <a:endParaRPr lang="pt-PT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6816" y="5756363"/>
            <a:ext cx="1229536" cy="1639381"/>
          </a:xfrm>
          <a:prstGeom prst="rect">
            <a:avLst/>
          </a:prstGeom>
        </p:spPr>
      </p:pic>
      <p:pic>
        <p:nvPicPr>
          <p:cNvPr id="10247" name="Picture 7" descr="C:\Documents and Settings\home\Ambiente de trabalho\doc. moli\sorvete do moli 00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593399" y="5984270"/>
            <a:ext cx="887674" cy="118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ixaDeTexto 7"/>
          <p:cNvSpPr txBox="1">
            <a:spLocks noChangeArrowheads="1"/>
          </p:cNvSpPr>
          <p:nvPr/>
        </p:nvSpPr>
        <p:spPr bwMode="auto">
          <a:xfrm>
            <a:off x="253745" y="1274365"/>
            <a:ext cx="12026609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sz="3600" b="1" dirty="0">
                <a:solidFill>
                  <a:srgbClr val="006600"/>
                </a:solidFill>
              </a:rPr>
              <a:t>Visão:</a:t>
            </a:r>
            <a:r>
              <a:rPr lang="pt-PT" sz="2800" b="1" dirty="0">
                <a:solidFill>
                  <a:srgbClr val="006600"/>
                </a:solidFill>
              </a:rPr>
              <a:t> </a:t>
            </a:r>
            <a:r>
              <a:rPr lang="pt-PT" sz="2800" b="1" dirty="0">
                <a:solidFill>
                  <a:srgbClr val="009900"/>
                </a:solidFill>
              </a:rPr>
              <a:t>O Moli como </a:t>
            </a:r>
            <a:r>
              <a:rPr lang="pt-PT" sz="2800" b="1" dirty="0" smtClean="0">
                <a:solidFill>
                  <a:srgbClr val="009900"/>
                </a:solidFill>
              </a:rPr>
              <a:t>símbolo mundial nas aplicações multimédia.</a:t>
            </a:r>
            <a:endParaRPr lang="pt-PT" sz="2800" b="1" dirty="0">
              <a:solidFill>
                <a:srgbClr val="009900"/>
              </a:solidFill>
            </a:endParaRPr>
          </a:p>
          <a:p>
            <a:endParaRPr lang="pt-PT" sz="2800" b="1" dirty="0" smtClean="0">
              <a:solidFill>
                <a:schemeClr val="accent2"/>
              </a:solidFill>
            </a:endParaRPr>
          </a:p>
          <a:p>
            <a:r>
              <a:rPr lang="pt-PT" sz="2800" b="1" dirty="0" smtClean="0">
                <a:solidFill>
                  <a:srgbClr val="006600"/>
                </a:solidFill>
              </a:rPr>
              <a:t>Missão</a:t>
            </a:r>
            <a:r>
              <a:rPr lang="pt-PT" sz="2800" b="1" dirty="0">
                <a:solidFill>
                  <a:srgbClr val="006600"/>
                </a:solidFill>
              </a:rPr>
              <a:t>: </a:t>
            </a:r>
            <a:r>
              <a:rPr lang="pt-PT" sz="2800" b="1" dirty="0" smtClean="0">
                <a:solidFill>
                  <a:srgbClr val="16A50B"/>
                </a:solidFill>
              </a:rPr>
              <a:t>Fazer chegar o Moli a todas as crianças, como instrumento para melhorar as recordações da sua infância; garantir-lhe um papel </a:t>
            </a:r>
            <a:r>
              <a:rPr lang="pt-PT" sz="2800" b="1" dirty="0" err="1" smtClean="0">
                <a:solidFill>
                  <a:srgbClr val="16A50B"/>
                </a:solidFill>
              </a:rPr>
              <a:t>didático</a:t>
            </a:r>
            <a:r>
              <a:rPr lang="pt-PT" sz="2800" b="1" dirty="0" smtClean="0">
                <a:solidFill>
                  <a:srgbClr val="16A50B"/>
                </a:solidFill>
              </a:rPr>
              <a:t> relevante nas mais diversas áreas do ensino;  desenvolver áreas inovadoras de merchandising.</a:t>
            </a:r>
            <a:r>
              <a:rPr lang="pt-PT" sz="2800" b="1" dirty="0">
                <a:solidFill>
                  <a:schemeClr val="accent2"/>
                </a:solidFill>
              </a:rPr>
              <a:t/>
            </a:r>
            <a:br>
              <a:rPr lang="pt-PT" sz="2800" b="1" dirty="0">
                <a:solidFill>
                  <a:schemeClr val="accent2"/>
                </a:solidFill>
              </a:rPr>
            </a:br>
            <a:r>
              <a:rPr lang="pt-PT" sz="2800" b="1" dirty="0">
                <a:solidFill>
                  <a:schemeClr val="accent2"/>
                </a:solidFill>
              </a:rPr>
              <a:t/>
            </a:r>
            <a:br>
              <a:rPr lang="pt-PT" sz="2800" b="1" dirty="0">
                <a:solidFill>
                  <a:schemeClr val="accent2"/>
                </a:solidFill>
              </a:rPr>
            </a:br>
            <a:endParaRPr lang="pt-PT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mada em forma de nuvem 16"/>
          <p:cNvSpPr/>
          <p:nvPr/>
        </p:nvSpPr>
        <p:spPr>
          <a:xfrm>
            <a:off x="3050061" y="6408531"/>
            <a:ext cx="7920880" cy="2284693"/>
          </a:xfrm>
          <a:prstGeom prst="cloudCallout">
            <a:avLst>
              <a:gd name="adj1" fmla="val 60525"/>
              <a:gd name="adj2" fmla="val -3358"/>
            </a:avLst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8" name="Chamada rectangular 17"/>
          <p:cNvSpPr/>
          <p:nvPr/>
        </p:nvSpPr>
        <p:spPr>
          <a:xfrm rot="16200000">
            <a:off x="6851602" y="-2190664"/>
            <a:ext cx="1944688" cy="9371345"/>
          </a:xfrm>
          <a:custGeom>
            <a:avLst/>
            <a:gdLst>
              <a:gd name="connsiteX0" fmla="*/ 0 w 1944688"/>
              <a:gd name="connsiteY0" fmla="*/ 0 h 7797052"/>
              <a:gd name="connsiteX1" fmla="*/ 324115 w 1944688"/>
              <a:gd name="connsiteY1" fmla="*/ 0 h 7797052"/>
              <a:gd name="connsiteX2" fmla="*/ 324115 w 1944688"/>
              <a:gd name="connsiteY2" fmla="*/ 0 h 7797052"/>
              <a:gd name="connsiteX3" fmla="*/ 810287 w 1944688"/>
              <a:gd name="connsiteY3" fmla="*/ 0 h 7797052"/>
              <a:gd name="connsiteX4" fmla="*/ 1944688 w 1944688"/>
              <a:gd name="connsiteY4" fmla="*/ 0 h 7797052"/>
              <a:gd name="connsiteX5" fmla="*/ 1944688 w 1944688"/>
              <a:gd name="connsiteY5" fmla="*/ 4548280 h 7797052"/>
              <a:gd name="connsiteX6" fmla="*/ 1944688 w 1944688"/>
              <a:gd name="connsiteY6" fmla="*/ 4548280 h 7797052"/>
              <a:gd name="connsiteX7" fmla="*/ 1944688 w 1944688"/>
              <a:gd name="connsiteY7" fmla="*/ 6497543 h 7797052"/>
              <a:gd name="connsiteX8" fmla="*/ 1944688 w 1944688"/>
              <a:gd name="connsiteY8" fmla="*/ 7797052 h 7797052"/>
              <a:gd name="connsiteX9" fmla="*/ 810287 w 1944688"/>
              <a:gd name="connsiteY9" fmla="*/ 7797052 h 7797052"/>
              <a:gd name="connsiteX10" fmla="*/ 373166 w 1944688"/>
              <a:gd name="connsiteY10" fmla="*/ 9418137 h 7797052"/>
              <a:gd name="connsiteX11" fmla="*/ 324115 w 1944688"/>
              <a:gd name="connsiteY11" fmla="*/ 7797052 h 7797052"/>
              <a:gd name="connsiteX12" fmla="*/ 0 w 1944688"/>
              <a:gd name="connsiteY12" fmla="*/ 7797052 h 7797052"/>
              <a:gd name="connsiteX13" fmla="*/ 0 w 1944688"/>
              <a:gd name="connsiteY13" fmla="*/ 6497543 h 7797052"/>
              <a:gd name="connsiteX14" fmla="*/ 0 w 1944688"/>
              <a:gd name="connsiteY14" fmla="*/ 4548280 h 7797052"/>
              <a:gd name="connsiteX15" fmla="*/ 0 w 1944688"/>
              <a:gd name="connsiteY15" fmla="*/ 4548280 h 7797052"/>
              <a:gd name="connsiteX16" fmla="*/ 0 w 1944688"/>
              <a:gd name="connsiteY16" fmla="*/ 0 h 7797052"/>
              <a:gd name="connsiteX0" fmla="*/ 0 w 1944688"/>
              <a:gd name="connsiteY0" fmla="*/ 0 h 7821349"/>
              <a:gd name="connsiteX1" fmla="*/ 324115 w 1944688"/>
              <a:gd name="connsiteY1" fmla="*/ 0 h 7821349"/>
              <a:gd name="connsiteX2" fmla="*/ 324115 w 1944688"/>
              <a:gd name="connsiteY2" fmla="*/ 0 h 7821349"/>
              <a:gd name="connsiteX3" fmla="*/ 810287 w 1944688"/>
              <a:gd name="connsiteY3" fmla="*/ 0 h 7821349"/>
              <a:gd name="connsiteX4" fmla="*/ 1944688 w 1944688"/>
              <a:gd name="connsiteY4" fmla="*/ 0 h 7821349"/>
              <a:gd name="connsiteX5" fmla="*/ 1944688 w 1944688"/>
              <a:gd name="connsiteY5" fmla="*/ 4548280 h 7821349"/>
              <a:gd name="connsiteX6" fmla="*/ 1944688 w 1944688"/>
              <a:gd name="connsiteY6" fmla="*/ 4548280 h 7821349"/>
              <a:gd name="connsiteX7" fmla="*/ 1944688 w 1944688"/>
              <a:gd name="connsiteY7" fmla="*/ 6497543 h 7821349"/>
              <a:gd name="connsiteX8" fmla="*/ 1944688 w 1944688"/>
              <a:gd name="connsiteY8" fmla="*/ 7797052 h 7821349"/>
              <a:gd name="connsiteX9" fmla="*/ 810287 w 1944688"/>
              <a:gd name="connsiteY9" fmla="*/ 7797052 h 7821349"/>
              <a:gd name="connsiteX10" fmla="*/ 291280 w 1944688"/>
              <a:gd name="connsiteY10" fmla="*/ 7821349 h 7821349"/>
              <a:gd name="connsiteX11" fmla="*/ 324115 w 1944688"/>
              <a:gd name="connsiteY11" fmla="*/ 7797052 h 7821349"/>
              <a:gd name="connsiteX12" fmla="*/ 0 w 1944688"/>
              <a:gd name="connsiteY12" fmla="*/ 7797052 h 7821349"/>
              <a:gd name="connsiteX13" fmla="*/ 0 w 1944688"/>
              <a:gd name="connsiteY13" fmla="*/ 6497543 h 7821349"/>
              <a:gd name="connsiteX14" fmla="*/ 0 w 1944688"/>
              <a:gd name="connsiteY14" fmla="*/ 4548280 h 7821349"/>
              <a:gd name="connsiteX15" fmla="*/ 0 w 1944688"/>
              <a:gd name="connsiteY15" fmla="*/ 4548280 h 7821349"/>
              <a:gd name="connsiteX16" fmla="*/ 0 w 1944688"/>
              <a:gd name="connsiteY16" fmla="*/ 0 h 7821349"/>
              <a:gd name="connsiteX0" fmla="*/ 0 w 1944688"/>
              <a:gd name="connsiteY0" fmla="*/ 0 h 7821349"/>
              <a:gd name="connsiteX1" fmla="*/ 324115 w 1944688"/>
              <a:gd name="connsiteY1" fmla="*/ 0 h 7821349"/>
              <a:gd name="connsiteX2" fmla="*/ 324115 w 1944688"/>
              <a:gd name="connsiteY2" fmla="*/ 0 h 7821349"/>
              <a:gd name="connsiteX3" fmla="*/ 810287 w 1944688"/>
              <a:gd name="connsiteY3" fmla="*/ 0 h 7821349"/>
              <a:gd name="connsiteX4" fmla="*/ 1944688 w 1944688"/>
              <a:gd name="connsiteY4" fmla="*/ 0 h 7821349"/>
              <a:gd name="connsiteX5" fmla="*/ 1944688 w 1944688"/>
              <a:gd name="connsiteY5" fmla="*/ 4548280 h 7821349"/>
              <a:gd name="connsiteX6" fmla="*/ 1944688 w 1944688"/>
              <a:gd name="connsiteY6" fmla="*/ 4548280 h 7821349"/>
              <a:gd name="connsiteX7" fmla="*/ 1944688 w 1944688"/>
              <a:gd name="connsiteY7" fmla="*/ 6497543 h 7821349"/>
              <a:gd name="connsiteX8" fmla="*/ 1944688 w 1944688"/>
              <a:gd name="connsiteY8" fmla="*/ 7797052 h 7821349"/>
              <a:gd name="connsiteX9" fmla="*/ 810287 w 1944688"/>
              <a:gd name="connsiteY9" fmla="*/ 7797052 h 7821349"/>
              <a:gd name="connsiteX10" fmla="*/ 291280 w 1944688"/>
              <a:gd name="connsiteY10" fmla="*/ 7821349 h 7821349"/>
              <a:gd name="connsiteX11" fmla="*/ 337765 w 1944688"/>
              <a:gd name="connsiteY11" fmla="*/ 7756112 h 7821349"/>
              <a:gd name="connsiteX12" fmla="*/ 0 w 1944688"/>
              <a:gd name="connsiteY12" fmla="*/ 7797052 h 7821349"/>
              <a:gd name="connsiteX13" fmla="*/ 0 w 1944688"/>
              <a:gd name="connsiteY13" fmla="*/ 6497543 h 7821349"/>
              <a:gd name="connsiteX14" fmla="*/ 0 w 1944688"/>
              <a:gd name="connsiteY14" fmla="*/ 4548280 h 7821349"/>
              <a:gd name="connsiteX15" fmla="*/ 0 w 1944688"/>
              <a:gd name="connsiteY15" fmla="*/ 4548280 h 7821349"/>
              <a:gd name="connsiteX16" fmla="*/ 0 w 1944688"/>
              <a:gd name="connsiteY16" fmla="*/ 0 h 7821349"/>
              <a:gd name="connsiteX0" fmla="*/ 131798 w 2076486"/>
              <a:gd name="connsiteY0" fmla="*/ 0 h 7807704"/>
              <a:gd name="connsiteX1" fmla="*/ 455913 w 2076486"/>
              <a:gd name="connsiteY1" fmla="*/ 0 h 7807704"/>
              <a:gd name="connsiteX2" fmla="*/ 455913 w 2076486"/>
              <a:gd name="connsiteY2" fmla="*/ 0 h 7807704"/>
              <a:gd name="connsiteX3" fmla="*/ 942085 w 2076486"/>
              <a:gd name="connsiteY3" fmla="*/ 0 h 7807704"/>
              <a:gd name="connsiteX4" fmla="*/ 2076486 w 2076486"/>
              <a:gd name="connsiteY4" fmla="*/ 0 h 7807704"/>
              <a:gd name="connsiteX5" fmla="*/ 2076486 w 2076486"/>
              <a:gd name="connsiteY5" fmla="*/ 4548280 h 7807704"/>
              <a:gd name="connsiteX6" fmla="*/ 2076486 w 2076486"/>
              <a:gd name="connsiteY6" fmla="*/ 4548280 h 7807704"/>
              <a:gd name="connsiteX7" fmla="*/ 2076486 w 2076486"/>
              <a:gd name="connsiteY7" fmla="*/ 6497543 h 7807704"/>
              <a:gd name="connsiteX8" fmla="*/ 2076486 w 2076486"/>
              <a:gd name="connsiteY8" fmla="*/ 7797052 h 7807704"/>
              <a:gd name="connsiteX9" fmla="*/ 942085 w 2076486"/>
              <a:gd name="connsiteY9" fmla="*/ 7797052 h 7807704"/>
              <a:gd name="connsiteX10" fmla="*/ 0 w 2076486"/>
              <a:gd name="connsiteY10" fmla="*/ 7807704 h 7807704"/>
              <a:gd name="connsiteX11" fmla="*/ 469563 w 2076486"/>
              <a:gd name="connsiteY11" fmla="*/ 7756112 h 7807704"/>
              <a:gd name="connsiteX12" fmla="*/ 131798 w 2076486"/>
              <a:gd name="connsiteY12" fmla="*/ 7797052 h 7807704"/>
              <a:gd name="connsiteX13" fmla="*/ 131798 w 2076486"/>
              <a:gd name="connsiteY13" fmla="*/ 6497543 h 7807704"/>
              <a:gd name="connsiteX14" fmla="*/ 131798 w 2076486"/>
              <a:gd name="connsiteY14" fmla="*/ 4548280 h 7807704"/>
              <a:gd name="connsiteX15" fmla="*/ 131798 w 2076486"/>
              <a:gd name="connsiteY15" fmla="*/ 4548280 h 7807704"/>
              <a:gd name="connsiteX16" fmla="*/ 131798 w 2076486"/>
              <a:gd name="connsiteY16" fmla="*/ 0 h 7807704"/>
              <a:gd name="connsiteX0" fmla="*/ 131798 w 2076486"/>
              <a:gd name="connsiteY0" fmla="*/ 0 h 7810703"/>
              <a:gd name="connsiteX1" fmla="*/ 455913 w 2076486"/>
              <a:gd name="connsiteY1" fmla="*/ 0 h 7810703"/>
              <a:gd name="connsiteX2" fmla="*/ 455913 w 2076486"/>
              <a:gd name="connsiteY2" fmla="*/ 0 h 7810703"/>
              <a:gd name="connsiteX3" fmla="*/ 942085 w 2076486"/>
              <a:gd name="connsiteY3" fmla="*/ 0 h 7810703"/>
              <a:gd name="connsiteX4" fmla="*/ 2076486 w 2076486"/>
              <a:gd name="connsiteY4" fmla="*/ 0 h 7810703"/>
              <a:gd name="connsiteX5" fmla="*/ 2076486 w 2076486"/>
              <a:gd name="connsiteY5" fmla="*/ 4548280 h 7810703"/>
              <a:gd name="connsiteX6" fmla="*/ 2076486 w 2076486"/>
              <a:gd name="connsiteY6" fmla="*/ 4548280 h 7810703"/>
              <a:gd name="connsiteX7" fmla="*/ 2076486 w 2076486"/>
              <a:gd name="connsiteY7" fmla="*/ 6497543 h 7810703"/>
              <a:gd name="connsiteX8" fmla="*/ 2076486 w 2076486"/>
              <a:gd name="connsiteY8" fmla="*/ 7797052 h 7810703"/>
              <a:gd name="connsiteX9" fmla="*/ 942085 w 2076486"/>
              <a:gd name="connsiteY9" fmla="*/ 7797052 h 7810703"/>
              <a:gd name="connsiteX10" fmla="*/ 0 w 2076486"/>
              <a:gd name="connsiteY10" fmla="*/ 7807704 h 7810703"/>
              <a:gd name="connsiteX11" fmla="*/ 469563 w 2076486"/>
              <a:gd name="connsiteY11" fmla="*/ 7810703 h 7810703"/>
              <a:gd name="connsiteX12" fmla="*/ 131798 w 2076486"/>
              <a:gd name="connsiteY12" fmla="*/ 7797052 h 7810703"/>
              <a:gd name="connsiteX13" fmla="*/ 131798 w 2076486"/>
              <a:gd name="connsiteY13" fmla="*/ 6497543 h 7810703"/>
              <a:gd name="connsiteX14" fmla="*/ 131798 w 2076486"/>
              <a:gd name="connsiteY14" fmla="*/ 4548280 h 7810703"/>
              <a:gd name="connsiteX15" fmla="*/ 131798 w 2076486"/>
              <a:gd name="connsiteY15" fmla="*/ 4548280 h 7810703"/>
              <a:gd name="connsiteX16" fmla="*/ 131798 w 2076486"/>
              <a:gd name="connsiteY16" fmla="*/ 0 h 7810703"/>
              <a:gd name="connsiteX0" fmla="*/ 0 w 1944688"/>
              <a:gd name="connsiteY0" fmla="*/ 0 h 7810703"/>
              <a:gd name="connsiteX1" fmla="*/ 324115 w 1944688"/>
              <a:gd name="connsiteY1" fmla="*/ 0 h 7810703"/>
              <a:gd name="connsiteX2" fmla="*/ 324115 w 1944688"/>
              <a:gd name="connsiteY2" fmla="*/ 0 h 7810703"/>
              <a:gd name="connsiteX3" fmla="*/ 810287 w 1944688"/>
              <a:gd name="connsiteY3" fmla="*/ 0 h 7810703"/>
              <a:gd name="connsiteX4" fmla="*/ 1944688 w 1944688"/>
              <a:gd name="connsiteY4" fmla="*/ 0 h 7810703"/>
              <a:gd name="connsiteX5" fmla="*/ 1944688 w 1944688"/>
              <a:gd name="connsiteY5" fmla="*/ 4548280 h 7810703"/>
              <a:gd name="connsiteX6" fmla="*/ 1944688 w 1944688"/>
              <a:gd name="connsiteY6" fmla="*/ 4548280 h 7810703"/>
              <a:gd name="connsiteX7" fmla="*/ 1944688 w 1944688"/>
              <a:gd name="connsiteY7" fmla="*/ 6497543 h 7810703"/>
              <a:gd name="connsiteX8" fmla="*/ 1944688 w 1944688"/>
              <a:gd name="connsiteY8" fmla="*/ 7797052 h 7810703"/>
              <a:gd name="connsiteX9" fmla="*/ 810287 w 1944688"/>
              <a:gd name="connsiteY9" fmla="*/ 7797052 h 7810703"/>
              <a:gd name="connsiteX10" fmla="*/ 31977 w 1944688"/>
              <a:gd name="connsiteY10" fmla="*/ 7794059 h 7810703"/>
              <a:gd name="connsiteX11" fmla="*/ 337765 w 1944688"/>
              <a:gd name="connsiteY11" fmla="*/ 7810703 h 7810703"/>
              <a:gd name="connsiteX12" fmla="*/ 0 w 1944688"/>
              <a:gd name="connsiteY12" fmla="*/ 7797052 h 7810703"/>
              <a:gd name="connsiteX13" fmla="*/ 0 w 1944688"/>
              <a:gd name="connsiteY13" fmla="*/ 6497543 h 7810703"/>
              <a:gd name="connsiteX14" fmla="*/ 0 w 1944688"/>
              <a:gd name="connsiteY14" fmla="*/ 4548280 h 7810703"/>
              <a:gd name="connsiteX15" fmla="*/ 0 w 1944688"/>
              <a:gd name="connsiteY15" fmla="*/ 4548280 h 7810703"/>
              <a:gd name="connsiteX16" fmla="*/ 0 w 1944688"/>
              <a:gd name="connsiteY16" fmla="*/ 0 h 7810703"/>
              <a:gd name="connsiteX0" fmla="*/ 0 w 1944688"/>
              <a:gd name="connsiteY0" fmla="*/ 0 h 7797052"/>
              <a:gd name="connsiteX1" fmla="*/ 324115 w 1944688"/>
              <a:gd name="connsiteY1" fmla="*/ 0 h 7797052"/>
              <a:gd name="connsiteX2" fmla="*/ 324115 w 1944688"/>
              <a:gd name="connsiteY2" fmla="*/ 0 h 7797052"/>
              <a:gd name="connsiteX3" fmla="*/ 810287 w 1944688"/>
              <a:gd name="connsiteY3" fmla="*/ 0 h 7797052"/>
              <a:gd name="connsiteX4" fmla="*/ 1944688 w 1944688"/>
              <a:gd name="connsiteY4" fmla="*/ 0 h 7797052"/>
              <a:gd name="connsiteX5" fmla="*/ 1944688 w 1944688"/>
              <a:gd name="connsiteY5" fmla="*/ 4548280 h 7797052"/>
              <a:gd name="connsiteX6" fmla="*/ 1944688 w 1944688"/>
              <a:gd name="connsiteY6" fmla="*/ 4548280 h 7797052"/>
              <a:gd name="connsiteX7" fmla="*/ 1944688 w 1944688"/>
              <a:gd name="connsiteY7" fmla="*/ 6497543 h 7797052"/>
              <a:gd name="connsiteX8" fmla="*/ 1944688 w 1944688"/>
              <a:gd name="connsiteY8" fmla="*/ 7797052 h 7797052"/>
              <a:gd name="connsiteX9" fmla="*/ 810287 w 1944688"/>
              <a:gd name="connsiteY9" fmla="*/ 7797052 h 7797052"/>
              <a:gd name="connsiteX10" fmla="*/ 31977 w 1944688"/>
              <a:gd name="connsiteY10" fmla="*/ 7794059 h 7797052"/>
              <a:gd name="connsiteX11" fmla="*/ 597075 w 1944688"/>
              <a:gd name="connsiteY11" fmla="*/ 7783410 h 7797052"/>
              <a:gd name="connsiteX12" fmla="*/ 0 w 1944688"/>
              <a:gd name="connsiteY12" fmla="*/ 7797052 h 7797052"/>
              <a:gd name="connsiteX13" fmla="*/ 0 w 1944688"/>
              <a:gd name="connsiteY13" fmla="*/ 6497543 h 7797052"/>
              <a:gd name="connsiteX14" fmla="*/ 0 w 1944688"/>
              <a:gd name="connsiteY14" fmla="*/ 4548280 h 7797052"/>
              <a:gd name="connsiteX15" fmla="*/ 0 w 1944688"/>
              <a:gd name="connsiteY15" fmla="*/ 4548280 h 7797052"/>
              <a:gd name="connsiteX16" fmla="*/ 0 w 1944688"/>
              <a:gd name="connsiteY16" fmla="*/ 0 h 7797052"/>
              <a:gd name="connsiteX0" fmla="*/ 0 w 1944688"/>
              <a:gd name="connsiteY0" fmla="*/ 1045409 h 8842461"/>
              <a:gd name="connsiteX1" fmla="*/ 324115 w 1944688"/>
              <a:gd name="connsiteY1" fmla="*/ 1045409 h 8842461"/>
              <a:gd name="connsiteX2" fmla="*/ 133046 w 1944688"/>
              <a:gd name="connsiteY2" fmla="*/ 0 h 8842461"/>
              <a:gd name="connsiteX3" fmla="*/ 810287 w 1944688"/>
              <a:gd name="connsiteY3" fmla="*/ 1045409 h 8842461"/>
              <a:gd name="connsiteX4" fmla="*/ 1944688 w 1944688"/>
              <a:gd name="connsiteY4" fmla="*/ 1045409 h 8842461"/>
              <a:gd name="connsiteX5" fmla="*/ 1944688 w 1944688"/>
              <a:gd name="connsiteY5" fmla="*/ 5593689 h 8842461"/>
              <a:gd name="connsiteX6" fmla="*/ 1944688 w 1944688"/>
              <a:gd name="connsiteY6" fmla="*/ 5593689 h 8842461"/>
              <a:gd name="connsiteX7" fmla="*/ 1944688 w 1944688"/>
              <a:gd name="connsiteY7" fmla="*/ 7542952 h 8842461"/>
              <a:gd name="connsiteX8" fmla="*/ 1944688 w 1944688"/>
              <a:gd name="connsiteY8" fmla="*/ 8842461 h 8842461"/>
              <a:gd name="connsiteX9" fmla="*/ 810287 w 1944688"/>
              <a:gd name="connsiteY9" fmla="*/ 8842461 h 8842461"/>
              <a:gd name="connsiteX10" fmla="*/ 31977 w 1944688"/>
              <a:gd name="connsiteY10" fmla="*/ 8839468 h 8842461"/>
              <a:gd name="connsiteX11" fmla="*/ 597075 w 1944688"/>
              <a:gd name="connsiteY11" fmla="*/ 8828819 h 8842461"/>
              <a:gd name="connsiteX12" fmla="*/ 0 w 1944688"/>
              <a:gd name="connsiteY12" fmla="*/ 8842461 h 8842461"/>
              <a:gd name="connsiteX13" fmla="*/ 0 w 1944688"/>
              <a:gd name="connsiteY13" fmla="*/ 7542952 h 8842461"/>
              <a:gd name="connsiteX14" fmla="*/ 0 w 1944688"/>
              <a:gd name="connsiteY14" fmla="*/ 5593689 h 8842461"/>
              <a:gd name="connsiteX15" fmla="*/ 0 w 1944688"/>
              <a:gd name="connsiteY15" fmla="*/ 5593689 h 8842461"/>
              <a:gd name="connsiteX16" fmla="*/ 0 w 1944688"/>
              <a:gd name="connsiteY16" fmla="*/ 1045409 h 8842461"/>
              <a:gd name="connsiteX0" fmla="*/ 0 w 1944688"/>
              <a:gd name="connsiteY0" fmla="*/ 1045409 h 8842461"/>
              <a:gd name="connsiteX1" fmla="*/ 324115 w 1944688"/>
              <a:gd name="connsiteY1" fmla="*/ 1045409 h 8842461"/>
              <a:gd name="connsiteX2" fmla="*/ 133046 w 1944688"/>
              <a:gd name="connsiteY2" fmla="*/ 0 h 8842461"/>
              <a:gd name="connsiteX3" fmla="*/ 1293366 w 1944688"/>
              <a:gd name="connsiteY3" fmla="*/ 1029043 h 8842461"/>
              <a:gd name="connsiteX4" fmla="*/ 1944688 w 1944688"/>
              <a:gd name="connsiteY4" fmla="*/ 1045409 h 8842461"/>
              <a:gd name="connsiteX5" fmla="*/ 1944688 w 1944688"/>
              <a:gd name="connsiteY5" fmla="*/ 5593689 h 8842461"/>
              <a:gd name="connsiteX6" fmla="*/ 1944688 w 1944688"/>
              <a:gd name="connsiteY6" fmla="*/ 5593689 h 8842461"/>
              <a:gd name="connsiteX7" fmla="*/ 1944688 w 1944688"/>
              <a:gd name="connsiteY7" fmla="*/ 7542952 h 8842461"/>
              <a:gd name="connsiteX8" fmla="*/ 1944688 w 1944688"/>
              <a:gd name="connsiteY8" fmla="*/ 8842461 h 8842461"/>
              <a:gd name="connsiteX9" fmla="*/ 810287 w 1944688"/>
              <a:gd name="connsiteY9" fmla="*/ 8842461 h 8842461"/>
              <a:gd name="connsiteX10" fmla="*/ 31977 w 1944688"/>
              <a:gd name="connsiteY10" fmla="*/ 8839468 h 8842461"/>
              <a:gd name="connsiteX11" fmla="*/ 597075 w 1944688"/>
              <a:gd name="connsiteY11" fmla="*/ 8828819 h 8842461"/>
              <a:gd name="connsiteX12" fmla="*/ 0 w 1944688"/>
              <a:gd name="connsiteY12" fmla="*/ 8842461 h 8842461"/>
              <a:gd name="connsiteX13" fmla="*/ 0 w 1944688"/>
              <a:gd name="connsiteY13" fmla="*/ 7542952 h 8842461"/>
              <a:gd name="connsiteX14" fmla="*/ 0 w 1944688"/>
              <a:gd name="connsiteY14" fmla="*/ 5593689 h 8842461"/>
              <a:gd name="connsiteX15" fmla="*/ 0 w 1944688"/>
              <a:gd name="connsiteY15" fmla="*/ 5593689 h 8842461"/>
              <a:gd name="connsiteX16" fmla="*/ 0 w 1944688"/>
              <a:gd name="connsiteY16" fmla="*/ 1045409 h 8842461"/>
              <a:gd name="connsiteX0" fmla="*/ 0 w 1944688"/>
              <a:gd name="connsiteY0" fmla="*/ 1045409 h 8842461"/>
              <a:gd name="connsiteX1" fmla="*/ 858953 w 1944688"/>
              <a:gd name="connsiteY1" fmla="*/ 1029040 h 8842461"/>
              <a:gd name="connsiteX2" fmla="*/ 133046 w 1944688"/>
              <a:gd name="connsiteY2" fmla="*/ 0 h 8842461"/>
              <a:gd name="connsiteX3" fmla="*/ 1293366 w 1944688"/>
              <a:gd name="connsiteY3" fmla="*/ 1029043 h 8842461"/>
              <a:gd name="connsiteX4" fmla="*/ 1944688 w 1944688"/>
              <a:gd name="connsiteY4" fmla="*/ 1045409 h 8842461"/>
              <a:gd name="connsiteX5" fmla="*/ 1944688 w 1944688"/>
              <a:gd name="connsiteY5" fmla="*/ 5593689 h 8842461"/>
              <a:gd name="connsiteX6" fmla="*/ 1944688 w 1944688"/>
              <a:gd name="connsiteY6" fmla="*/ 5593689 h 8842461"/>
              <a:gd name="connsiteX7" fmla="*/ 1944688 w 1944688"/>
              <a:gd name="connsiteY7" fmla="*/ 7542952 h 8842461"/>
              <a:gd name="connsiteX8" fmla="*/ 1944688 w 1944688"/>
              <a:gd name="connsiteY8" fmla="*/ 8842461 h 8842461"/>
              <a:gd name="connsiteX9" fmla="*/ 810287 w 1944688"/>
              <a:gd name="connsiteY9" fmla="*/ 8842461 h 8842461"/>
              <a:gd name="connsiteX10" fmla="*/ 31977 w 1944688"/>
              <a:gd name="connsiteY10" fmla="*/ 8839468 h 8842461"/>
              <a:gd name="connsiteX11" fmla="*/ 597075 w 1944688"/>
              <a:gd name="connsiteY11" fmla="*/ 8828819 h 8842461"/>
              <a:gd name="connsiteX12" fmla="*/ 0 w 1944688"/>
              <a:gd name="connsiteY12" fmla="*/ 8842461 h 8842461"/>
              <a:gd name="connsiteX13" fmla="*/ 0 w 1944688"/>
              <a:gd name="connsiteY13" fmla="*/ 7542952 h 8842461"/>
              <a:gd name="connsiteX14" fmla="*/ 0 w 1944688"/>
              <a:gd name="connsiteY14" fmla="*/ 5593689 h 8842461"/>
              <a:gd name="connsiteX15" fmla="*/ 0 w 1944688"/>
              <a:gd name="connsiteY15" fmla="*/ 5593689 h 8842461"/>
              <a:gd name="connsiteX16" fmla="*/ 0 w 1944688"/>
              <a:gd name="connsiteY16" fmla="*/ 1045409 h 8842461"/>
              <a:gd name="connsiteX0" fmla="*/ 0 w 1944688"/>
              <a:gd name="connsiteY0" fmla="*/ 1094517 h 8891569"/>
              <a:gd name="connsiteX1" fmla="*/ 858953 w 1944688"/>
              <a:gd name="connsiteY1" fmla="*/ 1078148 h 8891569"/>
              <a:gd name="connsiteX2" fmla="*/ 754147 w 1944688"/>
              <a:gd name="connsiteY2" fmla="*/ 0 h 8891569"/>
              <a:gd name="connsiteX3" fmla="*/ 1293366 w 1944688"/>
              <a:gd name="connsiteY3" fmla="*/ 1078151 h 8891569"/>
              <a:gd name="connsiteX4" fmla="*/ 1944688 w 1944688"/>
              <a:gd name="connsiteY4" fmla="*/ 1094517 h 8891569"/>
              <a:gd name="connsiteX5" fmla="*/ 1944688 w 1944688"/>
              <a:gd name="connsiteY5" fmla="*/ 5642797 h 8891569"/>
              <a:gd name="connsiteX6" fmla="*/ 1944688 w 1944688"/>
              <a:gd name="connsiteY6" fmla="*/ 5642797 h 8891569"/>
              <a:gd name="connsiteX7" fmla="*/ 1944688 w 1944688"/>
              <a:gd name="connsiteY7" fmla="*/ 7592060 h 8891569"/>
              <a:gd name="connsiteX8" fmla="*/ 1944688 w 1944688"/>
              <a:gd name="connsiteY8" fmla="*/ 8891569 h 8891569"/>
              <a:gd name="connsiteX9" fmla="*/ 810287 w 1944688"/>
              <a:gd name="connsiteY9" fmla="*/ 8891569 h 8891569"/>
              <a:gd name="connsiteX10" fmla="*/ 31977 w 1944688"/>
              <a:gd name="connsiteY10" fmla="*/ 8888576 h 8891569"/>
              <a:gd name="connsiteX11" fmla="*/ 597075 w 1944688"/>
              <a:gd name="connsiteY11" fmla="*/ 8877927 h 8891569"/>
              <a:gd name="connsiteX12" fmla="*/ 0 w 1944688"/>
              <a:gd name="connsiteY12" fmla="*/ 8891569 h 8891569"/>
              <a:gd name="connsiteX13" fmla="*/ 0 w 1944688"/>
              <a:gd name="connsiteY13" fmla="*/ 7592060 h 8891569"/>
              <a:gd name="connsiteX14" fmla="*/ 0 w 1944688"/>
              <a:gd name="connsiteY14" fmla="*/ 5642797 h 8891569"/>
              <a:gd name="connsiteX15" fmla="*/ 0 w 1944688"/>
              <a:gd name="connsiteY15" fmla="*/ 5642797 h 8891569"/>
              <a:gd name="connsiteX16" fmla="*/ 0 w 1944688"/>
              <a:gd name="connsiteY16" fmla="*/ 1094517 h 8891569"/>
              <a:gd name="connsiteX0" fmla="*/ 0 w 1944688"/>
              <a:gd name="connsiteY0" fmla="*/ 1094517 h 8891569"/>
              <a:gd name="connsiteX1" fmla="*/ 858953 w 1944688"/>
              <a:gd name="connsiteY1" fmla="*/ 1078148 h 8891569"/>
              <a:gd name="connsiteX2" fmla="*/ 754147 w 1944688"/>
              <a:gd name="connsiteY2" fmla="*/ 0 h 8891569"/>
              <a:gd name="connsiteX3" fmla="*/ 1552159 w 1944688"/>
              <a:gd name="connsiteY3" fmla="*/ 1110893 h 8891569"/>
              <a:gd name="connsiteX4" fmla="*/ 1944688 w 1944688"/>
              <a:gd name="connsiteY4" fmla="*/ 1094517 h 8891569"/>
              <a:gd name="connsiteX5" fmla="*/ 1944688 w 1944688"/>
              <a:gd name="connsiteY5" fmla="*/ 5642797 h 8891569"/>
              <a:gd name="connsiteX6" fmla="*/ 1944688 w 1944688"/>
              <a:gd name="connsiteY6" fmla="*/ 5642797 h 8891569"/>
              <a:gd name="connsiteX7" fmla="*/ 1944688 w 1944688"/>
              <a:gd name="connsiteY7" fmla="*/ 7592060 h 8891569"/>
              <a:gd name="connsiteX8" fmla="*/ 1944688 w 1944688"/>
              <a:gd name="connsiteY8" fmla="*/ 8891569 h 8891569"/>
              <a:gd name="connsiteX9" fmla="*/ 810287 w 1944688"/>
              <a:gd name="connsiteY9" fmla="*/ 8891569 h 8891569"/>
              <a:gd name="connsiteX10" fmla="*/ 31977 w 1944688"/>
              <a:gd name="connsiteY10" fmla="*/ 8888576 h 8891569"/>
              <a:gd name="connsiteX11" fmla="*/ 597075 w 1944688"/>
              <a:gd name="connsiteY11" fmla="*/ 8877927 h 8891569"/>
              <a:gd name="connsiteX12" fmla="*/ 0 w 1944688"/>
              <a:gd name="connsiteY12" fmla="*/ 8891569 h 8891569"/>
              <a:gd name="connsiteX13" fmla="*/ 0 w 1944688"/>
              <a:gd name="connsiteY13" fmla="*/ 7592060 h 8891569"/>
              <a:gd name="connsiteX14" fmla="*/ 0 w 1944688"/>
              <a:gd name="connsiteY14" fmla="*/ 5642797 h 8891569"/>
              <a:gd name="connsiteX15" fmla="*/ 0 w 1944688"/>
              <a:gd name="connsiteY15" fmla="*/ 5642797 h 8891569"/>
              <a:gd name="connsiteX16" fmla="*/ 0 w 1944688"/>
              <a:gd name="connsiteY16" fmla="*/ 1094517 h 889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4688" h="8891569">
                <a:moveTo>
                  <a:pt x="0" y="1094517"/>
                </a:moveTo>
                <a:lnTo>
                  <a:pt x="858953" y="1078148"/>
                </a:lnTo>
                <a:lnTo>
                  <a:pt x="754147" y="0"/>
                </a:lnTo>
                <a:lnTo>
                  <a:pt x="1552159" y="1110893"/>
                </a:lnTo>
                <a:lnTo>
                  <a:pt x="1944688" y="1094517"/>
                </a:lnTo>
                <a:lnTo>
                  <a:pt x="1944688" y="5642797"/>
                </a:lnTo>
                <a:lnTo>
                  <a:pt x="1944688" y="5642797"/>
                </a:lnTo>
                <a:lnTo>
                  <a:pt x="1944688" y="7592060"/>
                </a:lnTo>
                <a:lnTo>
                  <a:pt x="1944688" y="8891569"/>
                </a:lnTo>
                <a:lnTo>
                  <a:pt x="810287" y="8891569"/>
                </a:lnTo>
                <a:lnTo>
                  <a:pt x="31977" y="8888576"/>
                </a:lnTo>
                <a:lnTo>
                  <a:pt x="597075" y="8877927"/>
                </a:lnTo>
                <a:lnTo>
                  <a:pt x="0" y="8891569"/>
                </a:lnTo>
                <a:lnTo>
                  <a:pt x="0" y="7592060"/>
                </a:lnTo>
                <a:lnTo>
                  <a:pt x="0" y="5642797"/>
                </a:lnTo>
                <a:lnTo>
                  <a:pt x="0" y="5642797"/>
                </a:lnTo>
                <a:lnTo>
                  <a:pt x="0" y="1094517"/>
                </a:lnTo>
                <a:close/>
              </a:path>
            </a:pathLst>
          </a:cu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266" name="Rectangle 5"/>
          <p:cNvSpPr>
            <a:spLocks/>
          </p:cNvSpPr>
          <p:nvPr/>
        </p:nvSpPr>
        <p:spPr bwMode="auto">
          <a:xfrm>
            <a:off x="4774208" y="1676934"/>
            <a:ext cx="7344397" cy="158417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just"/>
            <a:r>
              <a:rPr lang="pt-PT" sz="2200" dirty="0">
                <a:solidFill>
                  <a:schemeClr val="bg1"/>
                </a:solidFill>
              </a:rPr>
              <a:t>Durante as filmagens é proporcionado ás crianças 4 minutos de pura diversão, onde elas terão a oportunidade de visualizar o filme “...no fundo do mar”, e aonde os nossos técnicos de animação social, certificam-se de que a criança está segura, confortável, e divertida. </a:t>
            </a:r>
            <a:endParaRPr lang="pt-PT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68" name="Rectangle 10"/>
          <p:cNvSpPr>
            <a:spLocks/>
          </p:cNvSpPr>
          <p:nvPr/>
        </p:nvSpPr>
        <p:spPr bwMode="auto">
          <a:xfrm>
            <a:off x="4058117" y="6821016"/>
            <a:ext cx="6525344" cy="952500"/>
          </a:xfrm>
          <a:prstGeom prst="rect">
            <a:avLst/>
          </a:prstGeom>
          <a:solidFill>
            <a:schemeClr val="bg2">
              <a:alpha val="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pt-PT" sz="2400" dirty="0">
                <a:solidFill>
                  <a:schemeClr val="bg1"/>
                </a:solidFill>
              </a:rPr>
              <a:t>Além do filme personalizado, também se inclui o filme da escola para mais tarde as crianças </a:t>
            </a:r>
            <a:r>
              <a:rPr lang="pt-PT" sz="2400" dirty="0" smtClean="0">
                <a:solidFill>
                  <a:schemeClr val="bg1"/>
                </a:solidFill>
              </a:rPr>
              <a:t>recordarem; o CD de Moli; histórias </a:t>
            </a:r>
            <a:r>
              <a:rPr lang="pt-PT" sz="2400" dirty="0">
                <a:solidFill>
                  <a:schemeClr val="bg1"/>
                </a:solidFill>
              </a:rPr>
              <a:t>com o Moli e </a:t>
            </a:r>
            <a:r>
              <a:rPr lang="pt-PT" sz="2400" dirty="0" smtClean="0">
                <a:solidFill>
                  <a:schemeClr val="bg1"/>
                </a:solidFill>
              </a:rPr>
              <a:t>jogos com prémios.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11270" name="Rectangle 4"/>
          <p:cNvSpPr>
            <a:spLocks/>
          </p:cNvSpPr>
          <p:nvPr/>
        </p:nvSpPr>
        <p:spPr bwMode="auto">
          <a:xfrm>
            <a:off x="4054127" y="3944361"/>
            <a:ext cx="8064477" cy="1857375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buFont typeface="Arial" pitchFamily="34" charset="0"/>
              <a:buChar char="•"/>
            </a:pPr>
            <a:r>
              <a:rPr lang="pt-PT" sz="2400" dirty="0">
                <a:solidFill>
                  <a:srgbClr val="009900"/>
                </a:solidFill>
              </a:rPr>
              <a:t> Telefone, Rádio Revistas e </a:t>
            </a:r>
            <a:r>
              <a:rPr lang="pt-PT" sz="2400" dirty="0" smtClean="0">
                <a:solidFill>
                  <a:srgbClr val="009900"/>
                </a:solidFill>
              </a:rPr>
              <a:t>Jornais</a:t>
            </a:r>
            <a:endParaRPr lang="pt-PT" sz="2400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dirty="0">
                <a:solidFill>
                  <a:srgbClr val="009900"/>
                </a:solidFill>
              </a:rPr>
              <a:t> Campanhas publicitárias</a:t>
            </a:r>
          </a:p>
          <a:p>
            <a:pPr>
              <a:buFont typeface="Arial" pitchFamily="34" charset="0"/>
              <a:buChar char="•"/>
            </a:pPr>
            <a:r>
              <a:rPr lang="pt-PT" sz="2400" dirty="0">
                <a:solidFill>
                  <a:srgbClr val="009900"/>
                </a:solidFill>
              </a:rPr>
              <a:t> Redes sociais: </a:t>
            </a:r>
            <a:r>
              <a:rPr lang="pt-PT" sz="2400" dirty="0" err="1">
                <a:solidFill>
                  <a:srgbClr val="009900"/>
                </a:solidFill>
              </a:rPr>
              <a:t>facebook</a:t>
            </a:r>
            <a:r>
              <a:rPr lang="pt-PT" sz="2400" dirty="0">
                <a:solidFill>
                  <a:srgbClr val="009900"/>
                </a:solidFill>
              </a:rPr>
              <a:t>, </a:t>
            </a:r>
            <a:r>
              <a:rPr lang="pt-PT" sz="2400" dirty="0" err="1">
                <a:solidFill>
                  <a:srgbClr val="009900"/>
                </a:solidFill>
              </a:rPr>
              <a:t>twitter</a:t>
            </a:r>
            <a:r>
              <a:rPr lang="pt-PT" sz="2400" dirty="0">
                <a:solidFill>
                  <a:srgbClr val="009900"/>
                </a:solidFill>
              </a:rPr>
              <a:t>, </a:t>
            </a:r>
            <a:r>
              <a:rPr lang="pt-PT" sz="2400" dirty="0" err="1">
                <a:solidFill>
                  <a:srgbClr val="009900"/>
                </a:solidFill>
              </a:rPr>
              <a:t>linkedin</a:t>
            </a:r>
            <a:r>
              <a:rPr lang="pt-PT" sz="2400" dirty="0">
                <a:solidFill>
                  <a:srgbClr val="009900"/>
                </a:solidFill>
              </a:rPr>
              <a:t>, </a:t>
            </a:r>
            <a:r>
              <a:rPr lang="pt-PT" sz="2400" dirty="0" smtClean="0">
                <a:solidFill>
                  <a:srgbClr val="009900"/>
                </a:solidFill>
              </a:rPr>
              <a:t>…</a:t>
            </a:r>
            <a:endParaRPr lang="pt-PT" sz="2400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dirty="0">
                <a:solidFill>
                  <a:srgbClr val="009900"/>
                </a:solidFill>
              </a:rPr>
              <a:t> Concursos televisivos para exposição do </a:t>
            </a:r>
            <a:r>
              <a:rPr lang="pt-PT" sz="2400" dirty="0" err="1">
                <a:solidFill>
                  <a:srgbClr val="009900"/>
                </a:solidFill>
              </a:rPr>
              <a:t>projeto</a:t>
            </a:r>
            <a:endParaRPr lang="pt-PT" sz="2400" dirty="0">
              <a:solidFill>
                <a:srgbClr val="0099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PT" sz="2400" dirty="0">
                <a:solidFill>
                  <a:srgbClr val="009900"/>
                </a:solidFill>
              </a:rPr>
              <a:t> Vídeos promocionais</a:t>
            </a:r>
          </a:p>
          <a:p>
            <a:pPr>
              <a:buFont typeface="Arial" pitchFamily="34" charset="0"/>
              <a:buChar char="•"/>
            </a:pPr>
            <a:r>
              <a:rPr lang="pt-PT" sz="2400" dirty="0">
                <a:solidFill>
                  <a:srgbClr val="009900"/>
                </a:solidFill>
              </a:rPr>
              <a:t> Eventos</a:t>
            </a:r>
          </a:p>
        </p:txBody>
      </p:sp>
      <p:sp>
        <p:nvSpPr>
          <p:cNvPr id="11271" name="Rectangle 8"/>
          <p:cNvSpPr>
            <a:spLocks/>
          </p:cNvSpPr>
          <p:nvPr/>
        </p:nvSpPr>
        <p:spPr bwMode="auto">
          <a:xfrm>
            <a:off x="825500" y="2325795"/>
            <a:ext cx="22479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000" dirty="0" err="1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Mensagem</a:t>
            </a:r>
            <a:endParaRPr lang="en-US" sz="3000" dirty="0">
              <a:solidFill>
                <a:srgbClr val="009900"/>
              </a:solidFill>
              <a:latin typeface="Trebuchet MS" pitchFamily="34" charset="0"/>
              <a:ea typeface="Gill Sans"/>
              <a:cs typeface="Gill Sans"/>
              <a:sym typeface="Gill Sans"/>
            </a:endParaRPr>
          </a:p>
          <a:p>
            <a:pPr algn="ctr"/>
            <a:r>
              <a:rPr lang="en-US" sz="3000" dirty="0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a </a:t>
            </a:r>
            <a:r>
              <a:rPr lang="en-US" sz="3000" dirty="0" err="1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comunicar</a:t>
            </a:r>
            <a:endParaRPr lang="en-US" sz="3000" dirty="0">
              <a:solidFill>
                <a:srgbClr val="009900"/>
              </a:solidFill>
              <a:latin typeface="Trebuchet MS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11272" name="Rectangle 9"/>
          <p:cNvSpPr>
            <a:spLocks/>
          </p:cNvSpPr>
          <p:nvPr/>
        </p:nvSpPr>
        <p:spPr bwMode="auto">
          <a:xfrm>
            <a:off x="1190946" y="4345959"/>
            <a:ext cx="2247900" cy="9671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2800" dirty="0" err="1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Meios</a:t>
            </a:r>
            <a:r>
              <a:rPr lang="en-US" sz="2800" dirty="0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 de</a:t>
            </a:r>
          </a:p>
          <a:p>
            <a:pPr algn="ctr"/>
            <a:r>
              <a:rPr lang="en-US" sz="2800" dirty="0" err="1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comunicação</a:t>
            </a:r>
            <a:endParaRPr lang="en-US" sz="2800" dirty="0">
              <a:solidFill>
                <a:srgbClr val="009900"/>
              </a:solidFill>
              <a:latin typeface="Trebuchet MS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11273" name="Rectangle 12"/>
          <p:cNvSpPr>
            <a:spLocks/>
          </p:cNvSpPr>
          <p:nvPr/>
        </p:nvSpPr>
        <p:spPr bwMode="auto">
          <a:xfrm>
            <a:off x="4253" y="6964058"/>
            <a:ext cx="3317513" cy="143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000" dirty="0" err="1" smtClean="0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Iniciativas</a:t>
            </a:r>
            <a:endParaRPr lang="en-US" sz="3000" dirty="0" smtClean="0">
              <a:solidFill>
                <a:srgbClr val="009900"/>
              </a:solidFill>
              <a:latin typeface="Trebuchet MS" pitchFamily="34" charset="0"/>
              <a:ea typeface="Gill Sans"/>
              <a:cs typeface="Gill Sans"/>
              <a:sym typeface="Gill Sans"/>
            </a:endParaRPr>
          </a:p>
          <a:p>
            <a:pPr algn="ctr"/>
            <a:r>
              <a:rPr lang="en-US" sz="3000" dirty="0" smtClean="0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 a </a:t>
            </a:r>
            <a:r>
              <a:rPr lang="en-US" sz="3000" dirty="0" err="1" smtClean="0">
                <a:solidFill>
                  <a:srgbClr val="009900"/>
                </a:solidFill>
                <a:latin typeface="Trebuchet MS" pitchFamily="34" charset="0"/>
                <a:ea typeface="Gill Sans"/>
                <a:cs typeface="Gill Sans"/>
                <a:sym typeface="Gill Sans"/>
              </a:rPr>
              <a:t>lançar</a:t>
            </a:r>
            <a:endParaRPr lang="en-US" sz="3000" dirty="0">
              <a:solidFill>
                <a:srgbClr val="009900"/>
              </a:solidFill>
              <a:latin typeface="Trebuchet MS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22" name="Rectangle 4"/>
          <p:cNvSpPr>
            <a:spLocks/>
          </p:cNvSpPr>
          <p:nvPr/>
        </p:nvSpPr>
        <p:spPr bwMode="auto">
          <a:xfrm>
            <a:off x="3587319" y="7452312"/>
            <a:ext cx="88900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sysClr val="windowText" lastClr="000000"/>
              </a:solidFill>
              <a:latin typeface="Trebuchet MS" pitchFamily="34" charset="0"/>
              <a:cs typeface="+mn-cs"/>
            </a:endParaRPr>
          </a:p>
        </p:txBody>
      </p:sp>
      <p:sp>
        <p:nvSpPr>
          <p:cNvPr id="11275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C6F55E-84A0-4AB3-8FED-977F820BBECF}" type="slidenum">
              <a:rPr lang="pt-PT" smtClean="0">
                <a:latin typeface="Trebuchet MS" pitchFamily="34" charset="0"/>
              </a:rPr>
              <a:pPr/>
              <a:t>8</a:t>
            </a:fld>
            <a:endParaRPr lang="pt-PT" smtClean="0">
              <a:latin typeface="Trebuchet MS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11974513" cy="14922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8" name="Rectangle 2"/>
          <p:cNvSpPr>
            <a:spLocks/>
          </p:cNvSpPr>
          <p:nvPr/>
        </p:nvSpPr>
        <p:spPr bwMode="auto">
          <a:xfrm>
            <a:off x="238125" y="52388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500" b="1" cap="small" spc="300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Plano de Comunicação e Slogan</a:t>
            </a:r>
          </a:p>
        </p:txBody>
      </p:sp>
      <p:pic>
        <p:nvPicPr>
          <p:cNvPr id="11278" name="Picture 20" descr="C:\Users\Zé Pedro\Desktop\Untitled-3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8289" y="3719463"/>
            <a:ext cx="3870063" cy="230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/>
          </p:cNvSpPr>
          <p:nvPr/>
        </p:nvSpPr>
        <p:spPr bwMode="auto">
          <a:xfrm>
            <a:off x="203215" y="8918835"/>
            <a:ext cx="10580377" cy="459854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pt-PT" sz="2800" b="1" dirty="0" smtClean="0">
                <a:solidFill>
                  <a:srgbClr val="009900"/>
                </a:solidFill>
              </a:rPr>
              <a:t>SLOGAN DA CAMPANHA: “MOLI amigo és o meu preferido!”</a:t>
            </a:r>
            <a:endParaRPr lang="pt-PT" sz="28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844621-FB05-4D43-997F-5EDCAED15AA6}" type="slidenum">
              <a:rPr lang="pt-PT" smtClean="0"/>
              <a:pPr/>
              <a:t>9</a:t>
            </a:fld>
            <a:endParaRPr lang="pt-PT" smtClean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1974513" cy="11318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2"/>
          <p:cNvSpPr>
            <a:spLocks/>
          </p:cNvSpPr>
          <p:nvPr/>
        </p:nvSpPr>
        <p:spPr bwMode="auto">
          <a:xfrm>
            <a:off x="238125" y="220663"/>
            <a:ext cx="12766675" cy="69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cap="small" spc="300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Cronograma</a:t>
            </a:r>
            <a:r>
              <a:rPr lang="en-US" sz="4500" b="1" cap="small" spc="300" dirty="0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 De </a:t>
            </a:r>
            <a:r>
              <a:rPr lang="en-US" sz="4500" b="1" cap="small" spc="300" dirty="0" err="1">
                <a:latin typeface="Trebuchet MS" pitchFamily="34" charset="0"/>
                <a:ea typeface="Gill Sans" charset="0"/>
                <a:cs typeface="Gill Sans" charset="0"/>
                <a:sym typeface="Gill Sans" charset="0"/>
              </a:rPr>
              <a:t>Implementação</a:t>
            </a:r>
            <a:endParaRPr lang="en-US" sz="4500" b="1" cap="small" spc="300" dirty="0">
              <a:latin typeface="Trebuchet MS" pitchFamily="34" charset="0"/>
              <a:ea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6942137"/>
            <a:ext cx="1474788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36439"/>
            <a:ext cx="12306129" cy="530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7653</TotalTime>
  <Words>907</Words>
  <Application>Microsoft Office PowerPoint</Application>
  <PresentationFormat>Personalizados</PresentationFormat>
  <Paragraphs>136</Paragraphs>
  <Slides>19</Slides>
  <Notes>12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1" baseType="lpstr">
      <vt:lpstr>Office Theme</vt:lpstr>
      <vt:lpstr>Acrobat Document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Previsão de Resultados</vt:lpstr>
      <vt:lpstr>Avaliação do projeto</vt:lpstr>
      <vt:lpstr>Diapositivo 12</vt:lpstr>
      <vt:lpstr>Diapositivo 13</vt:lpstr>
      <vt:lpstr>Diapositivo 14</vt:lpstr>
      <vt:lpstr>Diapositivo 15</vt:lpstr>
      <vt:lpstr>DVD Personalizado contém também o filme da escola, uma História e Jogos</vt:lpstr>
      <vt:lpstr>Diapositivo 17</vt:lpstr>
      <vt:lpstr>Diapositivo 18</vt:lpstr>
      <vt:lpstr>Diapositivo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phar</dc:creator>
  <cp:lastModifiedBy>Miguel</cp:lastModifiedBy>
  <cp:revision>216</cp:revision>
  <dcterms:created xsi:type="dcterms:W3CDTF">2011-08-03T14:36:58Z</dcterms:created>
  <dcterms:modified xsi:type="dcterms:W3CDTF">2013-05-05T18:36:50Z</dcterms:modified>
</cp:coreProperties>
</file>