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256" r:id="rId2"/>
    <p:sldId id="257" r:id="rId3"/>
    <p:sldId id="258" r:id="rId4"/>
    <p:sldId id="284" r:id="rId5"/>
    <p:sldId id="273" r:id="rId6"/>
    <p:sldId id="259" r:id="rId7"/>
    <p:sldId id="294" r:id="rId8"/>
    <p:sldId id="292" r:id="rId9"/>
    <p:sldId id="270" r:id="rId10"/>
    <p:sldId id="290" r:id="rId11"/>
    <p:sldId id="271" r:id="rId12"/>
    <p:sldId id="262" r:id="rId13"/>
    <p:sldId id="275" r:id="rId14"/>
    <p:sldId id="286" r:id="rId15"/>
    <p:sldId id="285" r:id="rId16"/>
    <p:sldId id="277" r:id="rId17"/>
    <p:sldId id="291" r:id="rId18"/>
    <p:sldId id="282" r:id="rId19"/>
    <p:sldId id="289" r:id="rId20"/>
  </p:sldIdLst>
  <p:sldSz cx="9144000" cy="5143500" type="screen16x9"/>
  <p:notesSz cx="9144000" cy="6858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990000"/>
    <a:srgbClr val="003300"/>
    <a:srgbClr val="E8F3FF"/>
    <a:srgbClr val="7ED0FE"/>
    <a:srgbClr val="FEECD2"/>
    <a:srgbClr val="0965A3"/>
    <a:srgbClr val="51E8AD"/>
    <a:srgbClr val="59B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 autoAdjust="0"/>
    <p:restoredTop sz="94671" autoAdjust="0"/>
  </p:normalViewPr>
  <p:slideViewPr>
    <p:cSldViewPr>
      <p:cViewPr>
        <p:scale>
          <a:sx n="80" d="100"/>
          <a:sy n="80" d="100"/>
        </p:scale>
        <p:origin x="-72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1926" y="-90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85581-8743-4616-A240-8F505D4CDBDE}" type="datetimeFigureOut">
              <a:rPr lang="pt-PT" smtClean="0"/>
              <a:t>29-04-2013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5A468-40E3-4B43-A9CB-4B1F646B4C1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83808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5A468-40E3-4B43-A9CB-4B1F646B4C1A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74523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5A468-40E3-4B43-A9CB-4B1F646B4C1A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75358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0150"/>
            <a:ext cx="7772400" cy="1335081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1"/>
            <a:ext cx="6400800" cy="11049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D5A5-7424-494C-834C-61016B56498A}" type="datetimeFigureOut">
              <a:rPr lang="pt-PT" smtClean="0"/>
              <a:t>29-04-2013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5BAB3-7297-4A9D-B9E8-D982B8992514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D5A5-7424-494C-834C-61016B56498A}" type="datetimeFigureOut">
              <a:rPr lang="pt-PT" smtClean="0"/>
              <a:t>29-04-2013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5BAB3-7297-4A9D-B9E8-D982B8992514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D5A5-7424-494C-834C-61016B56498A}" type="datetimeFigureOut">
              <a:rPr lang="pt-PT" smtClean="0"/>
              <a:t>29-04-2013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5BAB3-7297-4A9D-B9E8-D982B8992514}" type="slidenum">
              <a:rPr lang="pt-PT" smtClean="0"/>
              <a:t>‹#›</a:t>
            </a:fld>
            <a:endParaRPr lang="pt-PT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85850"/>
            <a:ext cx="2057400" cy="3365500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85850"/>
            <a:ext cx="6019800" cy="3365501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D5A5-7424-494C-834C-61016B56498A}" type="datetimeFigureOut">
              <a:rPr lang="pt-PT" smtClean="0"/>
              <a:t>29-04-2013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5BAB3-7297-4A9D-B9E8-D982B8992514}" type="slidenum">
              <a:rPr lang="pt-PT" smtClean="0"/>
              <a:t>‹#›</a:t>
            </a:fld>
            <a:endParaRPr lang="pt-PT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3552444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3152694"/>
            <a:ext cx="2876429" cy="535520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3056467"/>
            <a:ext cx="5544515" cy="637604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3065672"/>
            <a:ext cx="5467980" cy="580704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3055631"/>
            <a:ext cx="3308000" cy="488662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3043916"/>
            <a:ext cx="8723376" cy="997406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1847670"/>
            <a:ext cx="7772400" cy="1143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078086"/>
            <a:ext cx="6417734" cy="70485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D5A5-7424-494C-834C-61016B56498A}" type="datetimeFigureOut">
              <a:rPr lang="pt-PT" smtClean="0"/>
              <a:t>29-04-2013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5BAB3-7297-4A9D-B9E8-D982B8992514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D5A5-7424-494C-834C-61016B56498A}" type="datetimeFigureOut">
              <a:rPr lang="pt-PT" smtClean="0"/>
              <a:t>29-04-2013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5BAB3-7297-4A9D-B9E8-D982B8992514}" type="slidenum">
              <a:rPr lang="pt-PT" smtClean="0"/>
              <a:t>‹#›</a:t>
            </a:fld>
            <a:endParaRPr lang="pt-P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009394"/>
            <a:ext cx="3822192" cy="2585466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09394"/>
            <a:ext cx="3822192" cy="2585466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2571751"/>
            <a:ext cx="3820055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1751"/>
            <a:ext cx="3822192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D5A5-7424-494C-834C-61016B56498A}" type="datetimeFigureOut">
              <a:rPr lang="pt-PT" smtClean="0"/>
              <a:t>29-04-2013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5BAB3-7297-4A9D-B9E8-D982B8992514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D5A5-7424-494C-834C-61016B56498A}" type="datetimeFigureOut">
              <a:rPr lang="pt-PT" smtClean="0"/>
              <a:t>29-04-2013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5BAB3-7297-4A9D-B9E8-D982B8992514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7406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D5A5-7424-494C-834C-61016B56498A}" type="datetimeFigureOut">
              <a:rPr lang="pt-PT" smtClean="0"/>
              <a:t>29-04-2013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5BAB3-7297-4A9D-B9E8-D982B8992514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D5A5-7424-494C-834C-61016B56498A}" type="datetimeFigureOut">
              <a:rPr lang="pt-PT" smtClean="0"/>
              <a:t>29-04-2013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5BAB3-7297-4A9D-B9E8-D982B8992514}" type="slidenum">
              <a:rPr lang="pt-PT" smtClean="0"/>
              <a:t>‹#›</a:t>
            </a:fld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686050"/>
            <a:ext cx="3352800" cy="142875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714500"/>
            <a:ext cx="3352800" cy="939546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371600"/>
            <a:ext cx="3904076" cy="28575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254000"/>
            <a:ext cx="3812645" cy="1822451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089150"/>
            <a:ext cx="3818467" cy="18161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D5A5-7424-494C-834C-61016B56498A}" type="datetimeFigureOut">
              <a:rPr lang="pt-PT" smtClean="0"/>
              <a:t>29-04-2013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5BAB3-7297-4A9D-B9E8-D982B8992514}" type="slidenum">
              <a:rPr lang="pt-PT" smtClean="0"/>
              <a:t>‹#›</a:t>
            </a:fld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028700"/>
            <a:ext cx="3566160" cy="219456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48500"/>
            <a:ext cx="87058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15"/>
          <p:cNvGrpSpPr>
            <a:grpSpLocks noChangeAspect="1"/>
          </p:cNvGrpSpPr>
          <p:nvPr userDrawn="1"/>
        </p:nvGrpSpPr>
        <p:grpSpPr bwMode="hidden">
          <a:xfrm>
            <a:off x="214884" y="987574"/>
            <a:ext cx="8723376" cy="622320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6618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PT" dirty="0" smtClean="0"/>
              <a:t>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4687623"/>
            <a:ext cx="378669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FB4D5A5-7424-494C-834C-61016B56498A}" type="datetimeFigureOut">
              <a:rPr lang="pt-PT" smtClean="0"/>
              <a:t>29-04-2013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4687623"/>
            <a:ext cx="378669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4687623"/>
            <a:ext cx="116182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C55BAB3-7297-4A9D-B9E8-D982B8992514}" type="slidenum">
              <a:rPr lang="pt-PT" smtClean="0"/>
              <a:t>‹#›</a:t>
            </a:fld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1491630"/>
            <a:ext cx="7408333" cy="3102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dirty="0" smtClean="0"/>
              <a:t>Clique para editar os estilos</a:t>
            </a:r>
          </a:p>
          <a:p>
            <a:pPr lvl="1"/>
            <a:r>
              <a:rPr lang="pt-PT" dirty="0" smtClean="0"/>
              <a:t>Segundo nível</a:t>
            </a:r>
          </a:p>
          <a:p>
            <a:pPr lvl="2"/>
            <a:r>
              <a:rPr lang="pt-PT" dirty="0" smtClean="0"/>
              <a:t>Terceiro nível</a:t>
            </a:r>
          </a:p>
          <a:p>
            <a:pPr lvl="3"/>
            <a:r>
              <a:rPr lang="pt-PT" dirty="0" smtClean="0"/>
              <a:t>Quarto nível</a:t>
            </a:r>
          </a:p>
          <a:p>
            <a:pPr lvl="4"/>
            <a:r>
              <a:rPr lang="pt-PT" dirty="0" smtClean="0"/>
              <a:t>Quinto nível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24" y="127768"/>
            <a:ext cx="844930" cy="8676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gif"/><Relationship Id="rId7" Type="http://schemas.openxmlformats.org/officeDocument/2006/relationships/image" Target="../media/image37.pn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gif"/><Relationship Id="rId4" Type="http://schemas.openxmlformats.org/officeDocument/2006/relationships/image" Target="../media/image34.png"/><Relationship Id="rId9" Type="http://schemas.openxmlformats.org/officeDocument/2006/relationships/image" Target="../media/image3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VBspR2p0YYM" TargetMode="External"/><Relationship Id="rId3" Type="http://schemas.openxmlformats.org/officeDocument/2006/relationships/image" Target="../media/image49.png"/><Relationship Id="rId7" Type="http://schemas.openxmlformats.org/officeDocument/2006/relationships/hyperlink" Target="http://www.youtube.com/watch?feature=player_embedded&amp;v=bAKtufVLRko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Hy0GdDeOo-Y" TargetMode="Externa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vimeo.com/6281618" TargetMode="External"/><Relationship Id="rId2" Type="http://schemas.openxmlformats.org/officeDocument/2006/relationships/hyperlink" Target="http://youtu.be/xxxdh70fWw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hyperlink" Target="http://www.aquaponics.org.uk/" TargetMode="External"/><Relationship Id="rId4" Type="http://schemas.openxmlformats.org/officeDocument/2006/relationships/hyperlink" Target="http://www.friendlyaquaponics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59B8FF"/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C:\Users\António P. Cunha\Desktop\Untitled-3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833" y="27062"/>
            <a:ext cx="869965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ítulo 2"/>
          <p:cNvSpPr>
            <a:spLocks noGrp="1"/>
          </p:cNvSpPr>
          <p:nvPr>
            <p:ph type="subTitle" idx="1"/>
          </p:nvPr>
        </p:nvSpPr>
        <p:spPr>
          <a:xfrm>
            <a:off x="3131840" y="3219822"/>
            <a:ext cx="4496544" cy="972108"/>
          </a:xfrm>
        </p:spPr>
        <p:txBody>
          <a:bodyPr>
            <a:noAutofit/>
          </a:bodyPr>
          <a:lstStyle/>
          <a:p>
            <a:r>
              <a:rPr lang="pt-PT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Agricultura Local e Sustentável </a:t>
            </a:r>
          </a:p>
          <a:p>
            <a:endParaRPr lang="pt-PT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51520" y="267494"/>
            <a:ext cx="9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5400" dirty="0" smtClean="0">
                <a:gradFill>
                  <a:gsLst>
                    <a:gs pos="0">
                      <a:schemeClr val="bg2">
                        <a:lumMod val="25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Aquaponia no</a:t>
            </a:r>
          </a:p>
          <a:p>
            <a:r>
              <a:rPr lang="pt-PT" sz="5400" dirty="0" smtClean="0">
                <a:gradFill>
                  <a:gsLst>
                    <a:gs pos="0">
                      <a:schemeClr val="bg2">
                        <a:lumMod val="25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Vale de Acór</a:t>
            </a:r>
            <a:endParaRPr lang="pt-PT" sz="5400" dirty="0">
              <a:gradFill>
                <a:gsLst>
                  <a:gs pos="0">
                    <a:schemeClr val="bg2">
                      <a:lumMod val="2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1036" name="Picture 12" descr="C:\Users\António P. Cunha\Desktop\Untitled-4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523791" flipH="1">
            <a:off x="7292472" y="2293657"/>
            <a:ext cx="1769969" cy="124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ntónio P. Cunha\Desktop\Untitled-5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046210">
            <a:off x="7654457" y="3889812"/>
            <a:ext cx="1239962" cy="102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o 1"/>
          <p:cNvGrpSpPr/>
          <p:nvPr/>
        </p:nvGrpSpPr>
        <p:grpSpPr>
          <a:xfrm>
            <a:off x="698229" y="2917650"/>
            <a:ext cx="1570434" cy="1889976"/>
            <a:chOff x="7172497" y="2007527"/>
            <a:chExt cx="1570434" cy="1889976"/>
          </a:xfrm>
        </p:grpSpPr>
        <p:pic>
          <p:nvPicPr>
            <p:cNvPr id="1031" name="Picture 7" descr="C:\Users\António P. Cunha\Desktop\Aquaponics\tomate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0711" y="2309537"/>
              <a:ext cx="12573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:\Users\António P. Cunha\Desktop\Aquaponics\batata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5843" y="2738789"/>
              <a:ext cx="1142454" cy="9072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António P. Cunha\Desktop\Aquaponics\cebola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18323">
              <a:off x="7953663" y="2690795"/>
              <a:ext cx="789268" cy="1003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António P. Cunha\Desktop\Aquaponics\cenoura2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17966" flipH="1">
              <a:off x="7172497" y="2007527"/>
              <a:ext cx="572720" cy="1889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7" name="Picture 3" descr="C:\Users\António P. Cunha\Desktop\Untitled-a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88" y="4011911"/>
            <a:ext cx="936488" cy="78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ntónio P. Cunha\Desktop\Untitled-b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183132"/>
            <a:ext cx="805570" cy="81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19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424822" y="1635646"/>
            <a:ext cx="8458902" cy="3096344"/>
          </a:xfrm>
        </p:spPr>
        <p:txBody>
          <a:bodyPr>
            <a:noAutofit/>
          </a:bodyPr>
          <a:lstStyle/>
          <a:p>
            <a:pPr marL="450850" indent="-450850" algn="just">
              <a:spcBef>
                <a:spcPts val="1800"/>
              </a:spcBef>
            </a:pPr>
            <a:r>
              <a:rPr lang="pt-PT" sz="3200" dirty="0" smtClean="0"/>
              <a:t>Actividade inovadora</a:t>
            </a:r>
            <a:endParaRPr lang="pt-PT" sz="3200" dirty="0"/>
          </a:p>
          <a:p>
            <a:pPr marL="450850" indent="-450850" algn="just">
              <a:spcBef>
                <a:spcPts val="1800"/>
              </a:spcBef>
            </a:pPr>
            <a:r>
              <a:rPr lang="pt-PT" sz="3200" dirty="0"/>
              <a:t>Criação de riqueza e postos de trabalho</a:t>
            </a:r>
          </a:p>
          <a:p>
            <a:pPr marL="450850" indent="-450850" algn="just">
              <a:spcBef>
                <a:spcPts val="1800"/>
              </a:spcBef>
            </a:pPr>
            <a:r>
              <a:rPr lang="pt-PT" sz="3200" dirty="0"/>
              <a:t>Diversificação de actividades económicas</a:t>
            </a:r>
          </a:p>
          <a:p>
            <a:pPr marL="450850" indent="-450850" algn="just">
              <a:spcBef>
                <a:spcPts val="1800"/>
              </a:spcBef>
            </a:pPr>
            <a:r>
              <a:rPr lang="pt-PT" sz="3200" dirty="0"/>
              <a:t>Apoio a comunidades locais </a:t>
            </a:r>
            <a:r>
              <a:rPr lang="pt-PT" sz="3200" dirty="0" smtClean="0"/>
              <a:t>desfavorecidas</a:t>
            </a:r>
            <a:endParaRPr lang="pt-PT" sz="32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Conclusão</a:t>
            </a:r>
            <a:endParaRPr lang="pt-PT" dirty="0"/>
          </a:p>
        </p:txBody>
      </p:sp>
      <p:sp>
        <p:nvSpPr>
          <p:cNvPr id="4" name="Rectângulo arredondado 3"/>
          <p:cNvSpPr/>
          <p:nvPr/>
        </p:nvSpPr>
        <p:spPr>
          <a:xfrm>
            <a:off x="170756" y="4883507"/>
            <a:ext cx="8712968" cy="21602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2117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1666846"/>
              </p:ext>
            </p:extLst>
          </p:nvPr>
        </p:nvGraphicFramePr>
        <p:xfrm>
          <a:off x="3865320" y="2257525"/>
          <a:ext cx="4924598" cy="2311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4518"/>
                <a:gridCol w="720080"/>
              </a:tblGrid>
              <a:tr h="1440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PT" sz="200" dirty="0"/>
                    </a:p>
                  </a:txBody>
                  <a:tcPr anchor="ctr">
                    <a:lnL w="12700" cap="flat" cmpd="sng" algn="ctr">
                      <a:solidFill>
                        <a:srgbClr val="31B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B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B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B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PT" sz="200" dirty="0"/>
                    </a:p>
                  </a:txBody>
                  <a:tcPr anchor="ctr">
                    <a:lnL w="12700" cap="flat" cmpd="sng" algn="ctr">
                      <a:solidFill>
                        <a:srgbClr val="31B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B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B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B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b="1" dirty="0" smtClean="0">
                          <a:solidFill>
                            <a:schemeClr val="tx2"/>
                          </a:solidFill>
                        </a:rPr>
                        <a:t>Área Cultivável (m</a:t>
                      </a:r>
                      <a:r>
                        <a:rPr lang="pt-PT" b="1" baseline="30000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r>
                        <a:rPr lang="pt-PT" b="1" dirty="0" smtClean="0">
                          <a:solidFill>
                            <a:schemeClr val="tx2"/>
                          </a:solidFill>
                        </a:rPr>
                        <a:t>)</a:t>
                      </a:r>
                      <a:endParaRPr lang="pt-PT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1B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B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B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B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b="1" dirty="0" smtClean="0">
                          <a:solidFill>
                            <a:schemeClr val="tx2"/>
                          </a:solidFill>
                        </a:rPr>
                        <a:t>6</a:t>
                      </a:r>
                      <a:endParaRPr lang="pt-PT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1B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B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B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B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F"/>
                    </a:solidFill>
                  </a:tcPr>
                </a:tc>
              </a:tr>
              <a:tr h="5652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b="1" dirty="0" smtClean="0">
                          <a:solidFill>
                            <a:schemeClr val="tx2"/>
                          </a:solidFill>
                        </a:rPr>
                        <a:t>Produção Anual</a:t>
                      </a:r>
                      <a:r>
                        <a:rPr lang="pt-PT" b="1" baseline="0" dirty="0" smtClean="0">
                          <a:solidFill>
                            <a:schemeClr val="tx2"/>
                          </a:solidFill>
                        </a:rPr>
                        <a:t> de Vegetais (Kg)</a:t>
                      </a:r>
                      <a:endParaRPr lang="pt-PT" b="1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1B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B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B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B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b="1" dirty="0" smtClean="0">
                          <a:solidFill>
                            <a:schemeClr val="tx2"/>
                          </a:solidFill>
                        </a:rPr>
                        <a:t>1.000</a:t>
                      </a:r>
                      <a:endParaRPr lang="pt-PT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1B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B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B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B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F"/>
                    </a:solidFill>
                  </a:tcPr>
                </a:tc>
              </a:tr>
              <a:tr h="5544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b="1" dirty="0" smtClean="0">
                          <a:solidFill>
                            <a:schemeClr val="tx2"/>
                          </a:solidFill>
                        </a:rPr>
                        <a:t>Produção Anual de Peixes (Kg)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1B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B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B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B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b="1" dirty="0" smtClean="0">
                          <a:solidFill>
                            <a:schemeClr val="tx2"/>
                          </a:solidFill>
                        </a:rPr>
                        <a:t>70</a:t>
                      </a:r>
                      <a:endParaRPr lang="pt-PT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1B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B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B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B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F"/>
                    </a:solidFill>
                  </a:tcPr>
                </a:tc>
              </a:tr>
              <a:tr h="5436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b="1" dirty="0" smtClean="0">
                          <a:solidFill>
                            <a:schemeClr val="tx2"/>
                          </a:solidFill>
                        </a:rPr>
                        <a:t>Custo Operacional Anual (€)</a:t>
                      </a:r>
                      <a:endParaRPr lang="pt-PT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1B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B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B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B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b="1" dirty="0" smtClean="0">
                          <a:solidFill>
                            <a:schemeClr val="tx2"/>
                          </a:solidFill>
                        </a:rPr>
                        <a:t>300</a:t>
                      </a:r>
                      <a:endParaRPr lang="pt-PT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1B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B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B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B6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F"/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Projecto</a:t>
            </a:r>
            <a:endParaRPr lang="pt-P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33" y="2931790"/>
            <a:ext cx="3221216" cy="1596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333822" y="1502063"/>
            <a:ext cx="8488476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dirty="0" smtClean="0"/>
              <a:t>Instalação duma pequena unidade no Vale de Acór (Almada):</a:t>
            </a:r>
          </a:p>
          <a:p>
            <a:endParaRPr lang="pt-PT" dirty="0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331997" y="2211710"/>
            <a:ext cx="3447915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dirty="0" smtClean="0"/>
              <a:t>Produção aproximada</a:t>
            </a:r>
          </a:p>
          <a:p>
            <a:pPr marL="0" indent="0">
              <a:buNone/>
            </a:pPr>
            <a:endParaRPr lang="pt-PT" sz="1400" dirty="0" smtClean="0"/>
          </a:p>
          <a:p>
            <a:pPr marL="0" indent="0">
              <a:buNone/>
            </a:pPr>
            <a:endParaRPr lang="pt-PT" sz="1800" dirty="0" smtClean="0"/>
          </a:p>
          <a:p>
            <a:pPr marL="0" indent="0">
              <a:buNone/>
            </a:pPr>
            <a:endParaRPr lang="pt-PT" sz="1800" dirty="0"/>
          </a:p>
          <a:p>
            <a:pPr marL="0" indent="0">
              <a:buNone/>
            </a:pPr>
            <a:endParaRPr lang="pt-PT" sz="1800" dirty="0" smtClean="0"/>
          </a:p>
          <a:p>
            <a:pPr marL="0" indent="0">
              <a:buNone/>
            </a:pPr>
            <a:endParaRPr lang="pt-PT" sz="1800" dirty="0"/>
          </a:p>
          <a:p>
            <a:pPr marL="0" indent="0">
              <a:buNone/>
            </a:pPr>
            <a:endParaRPr lang="pt-PT" sz="1800" dirty="0"/>
          </a:p>
          <a:p>
            <a:pPr marL="0" indent="0">
              <a:buNone/>
            </a:pPr>
            <a:r>
              <a:rPr lang="pt-PT" sz="2000" dirty="0" smtClean="0"/>
              <a:t>Esquema da instalação</a:t>
            </a:r>
          </a:p>
          <a:p>
            <a:pPr marL="0" indent="0">
              <a:buNone/>
            </a:pPr>
            <a:endParaRPr lang="pt-PT" sz="2000" dirty="0"/>
          </a:p>
        </p:txBody>
      </p:sp>
      <p:sp>
        <p:nvSpPr>
          <p:cNvPr id="8" name="Right Arrow 7"/>
          <p:cNvSpPr/>
          <p:nvPr/>
        </p:nvSpPr>
        <p:spPr>
          <a:xfrm>
            <a:off x="2987823" y="2283718"/>
            <a:ext cx="534925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43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939546"/>
          </a:xfrm>
        </p:spPr>
        <p:txBody>
          <a:bodyPr>
            <a:normAutofit/>
          </a:bodyPr>
          <a:lstStyle/>
          <a:p>
            <a:r>
              <a:rPr lang="pt-PT" dirty="0" smtClean="0"/>
              <a:t>Espécies em Produção</a:t>
            </a:r>
            <a:endParaRPr lang="pt-PT" dirty="0"/>
          </a:p>
        </p:txBody>
      </p:sp>
      <p:sp>
        <p:nvSpPr>
          <p:cNvPr id="6" name="Marcador de Posição de Conteúdo 1"/>
          <p:cNvSpPr>
            <a:spLocks noGrp="1"/>
          </p:cNvSpPr>
          <p:nvPr>
            <p:ph idx="1"/>
          </p:nvPr>
        </p:nvSpPr>
        <p:spPr>
          <a:xfrm>
            <a:off x="424822" y="1347614"/>
            <a:ext cx="8395650" cy="3339732"/>
          </a:xfrm>
        </p:spPr>
        <p:txBody>
          <a:bodyPr>
            <a:noAutofit/>
          </a:bodyPr>
          <a:lstStyle/>
          <a:p>
            <a:r>
              <a:rPr lang="pt-PT" sz="2800" dirty="0" smtClean="0"/>
              <a:t>Peixes </a:t>
            </a:r>
            <a:r>
              <a:rPr lang="pt-PT" sz="2800" dirty="0"/>
              <a:t>de água </a:t>
            </a:r>
            <a:r>
              <a:rPr lang="pt-PT" sz="2800" dirty="0" smtClean="0"/>
              <a:t>doce:</a:t>
            </a:r>
          </a:p>
          <a:p>
            <a:pPr lvl="1"/>
            <a:r>
              <a:rPr lang="pt-PT" sz="2600" dirty="0" smtClean="0"/>
              <a:t>Carpa</a:t>
            </a:r>
          </a:p>
          <a:p>
            <a:pPr lvl="1"/>
            <a:r>
              <a:rPr lang="pt-PT" sz="2600" dirty="0" err="1" smtClean="0"/>
              <a:t>Tilápia</a:t>
            </a:r>
            <a:endParaRPr lang="pt-PT" sz="2600" dirty="0" smtClean="0"/>
          </a:p>
          <a:p>
            <a:r>
              <a:rPr lang="pt-PT" sz="2800" dirty="0"/>
              <a:t>P</a:t>
            </a:r>
            <a:r>
              <a:rPr lang="pt-PT" sz="2800" dirty="0" smtClean="0"/>
              <a:t>rodutos vegetais:</a:t>
            </a:r>
          </a:p>
          <a:p>
            <a:pPr lvl="1"/>
            <a:r>
              <a:rPr lang="pt-PT" sz="2600" dirty="0" smtClean="0"/>
              <a:t>Alface, Leguminosas . . .</a:t>
            </a:r>
          </a:p>
          <a:p>
            <a:pPr lvl="1"/>
            <a:r>
              <a:rPr lang="pt-PT" sz="2600" dirty="0" smtClean="0"/>
              <a:t>Grande variedade</a:t>
            </a:r>
          </a:p>
          <a:p>
            <a:pPr marL="301943" lvl="1" indent="0">
              <a:spcBef>
                <a:spcPts val="0"/>
              </a:spcBef>
              <a:buNone/>
            </a:pPr>
            <a:r>
              <a:rPr lang="pt-PT" sz="2600" dirty="0" smtClean="0"/>
              <a:t>                         de produtos . . .</a:t>
            </a:r>
            <a:endParaRPr lang="pt-PT" sz="2800" dirty="0"/>
          </a:p>
          <a:p>
            <a:endParaRPr lang="pt-PT" sz="2800" dirty="0"/>
          </a:p>
        </p:txBody>
      </p:sp>
      <p:sp>
        <p:nvSpPr>
          <p:cNvPr id="4" name="Rectângulo arredondado 3"/>
          <p:cNvSpPr/>
          <p:nvPr/>
        </p:nvSpPr>
        <p:spPr>
          <a:xfrm>
            <a:off x="170756" y="4731990"/>
            <a:ext cx="8712968" cy="21602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36231"/>
            <a:ext cx="1819275" cy="952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369" y="945992"/>
            <a:ext cx="1962522" cy="130123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872107" y="2782447"/>
            <a:ext cx="771525" cy="1447800"/>
            <a:chOff x="0" y="0"/>
            <a:chExt cx="771525" cy="1447800"/>
          </a:xfrm>
        </p:grpSpPr>
        <p:pic>
          <p:nvPicPr>
            <p:cNvPr id="15" name="Picture 14" descr="C:\Users\António P. Cunha\Desktop\Aquaponics\alface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71525" cy="904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 descr="C:\Users\António P. Cunha\Desktop\Aquaponics\raiz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" y="838200"/>
              <a:ext cx="40005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8154369" y="2753872"/>
            <a:ext cx="695325" cy="1476375"/>
            <a:chOff x="0" y="0"/>
            <a:chExt cx="695325" cy="1476375"/>
          </a:xfrm>
        </p:grpSpPr>
        <p:pic>
          <p:nvPicPr>
            <p:cNvPr id="13" name="Picture 12" descr="C:\Users\António P. Cunha\Desktop\Aquaponics\alface2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95325" cy="942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 descr="C:\Users\António P. Cunha\Desktop\Aquaponics\raiz.pn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52400" y="866775"/>
              <a:ext cx="314325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11" descr="C:\Users\António P. Cunha\Desktop\Aquaponics\cenoura.png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012036">
            <a:off x="4978636" y="3173514"/>
            <a:ext cx="797560" cy="144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330" y="1513555"/>
            <a:ext cx="1882650" cy="12688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160" y="2989683"/>
            <a:ext cx="1441209" cy="142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71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://cdn.shopify.com/s/files/1/0078/0592/products/index_1024x1024.jpg?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834" y="3490123"/>
            <a:ext cx="1339043" cy="1592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cdn.shopify.com/s/files/1/0078/0592/products/RAFT_1_1024x1024.jpg?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" t="22432" r="1" b="16842"/>
          <a:stretch/>
        </p:blipFill>
        <p:spPr bwMode="auto">
          <a:xfrm>
            <a:off x="6598057" y="1059582"/>
            <a:ext cx="1802612" cy="1689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http://cdn.shopify.com/s/files/1/0078/0592/products/KG_FILT2_1024x1024.jpg?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427734"/>
            <a:ext cx="1292533" cy="86209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6013" y="1203598"/>
            <a:ext cx="8200444" cy="3888432"/>
          </a:xfrm>
        </p:spPr>
        <p:txBody>
          <a:bodyPr/>
          <a:lstStyle/>
          <a:p>
            <a:r>
              <a:rPr lang="pt-PT" dirty="0" smtClean="0"/>
              <a:t>Estufa com cerca de 20m</a:t>
            </a:r>
            <a:r>
              <a:rPr lang="pt-PT" baseline="30000" dirty="0" smtClean="0"/>
              <a:t>2</a:t>
            </a:r>
          </a:p>
          <a:p>
            <a:r>
              <a:rPr lang="pt-PT" dirty="0" smtClean="0"/>
              <a:t>Unidade de produção</a:t>
            </a:r>
          </a:p>
          <a:p>
            <a:pPr lvl="1"/>
            <a:r>
              <a:rPr lang="pt-PT" dirty="0" smtClean="0"/>
              <a:t>Tanques para peixes (2)</a:t>
            </a:r>
          </a:p>
          <a:p>
            <a:pPr lvl="1"/>
            <a:r>
              <a:rPr lang="pt-PT" dirty="0" smtClean="0"/>
              <a:t>Tabuleiros para cultivo (6)</a:t>
            </a:r>
          </a:p>
          <a:p>
            <a:pPr lvl="1"/>
            <a:r>
              <a:rPr lang="pt-PT" dirty="0" smtClean="0"/>
              <a:t>Unidade de filtragem e transformação bacteriológica</a:t>
            </a:r>
          </a:p>
          <a:p>
            <a:pPr lvl="1"/>
            <a:r>
              <a:rPr lang="pt-PT" dirty="0" smtClean="0"/>
              <a:t>Bomba de água, tubagem e equipamento de oxigenação</a:t>
            </a:r>
            <a:endParaRPr lang="pt-PT" dirty="0"/>
          </a:p>
          <a:p>
            <a:r>
              <a:rPr lang="pt-PT" dirty="0" smtClean="0"/>
              <a:t>Kit de análise da água e condições atmosféricas</a:t>
            </a:r>
          </a:p>
          <a:p>
            <a:r>
              <a:rPr lang="pt-PT" dirty="0" smtClean="0"/>
              <a:t>Gerador de electricidade (para falhas de energia)</a:t>
            </a:r>
          </a:p>
          <a:p>
            <a:r>
              <a:rPr lang="pt-PT" dirty="0" smtClean="0"/>
              <a:t>Sistema de aquecimento da água (</a:t>
            </a:r>
            <a:r>
              <a:rPr lang="pt-PT" dirty="0" err="1" smtClean="0"/>
              <a:t>termo-solar</a:t>
            </a:r>
            <a:r>
              <a:rPr lang="pt-PT" dirty="0" smtClean="0"/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Instalações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5178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C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04" y="4083918"/>
            <a:ext cx="3600400" cy="661820"/>
          </a:xfrm>
        </p:spPr>
        <p:txBody>
          <a:bodyPr/>
          <a:lstStyle/>
          <a:p>
            <a:r>
              <a:rPr lang="pt-PT" dirty="0" smtClean="0">
                <a:solidFill>
                  <a:schemeClr val="tx2">
                    <a:lumMod val="75000"/>
                  </a:schemeClr>
                </a:solidFill>
              </a:rPr>
              <a:t>Instalações</a:t>
            </a:r>
            <a:br>
              <a:rPr lang="pt-PT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t-PT" sz="1800" dirty="0" smtClean="0">
                <a:solidFill>
                  <a:schemeClr val="tx2">
                    <a:lumMod val="75000"/>
                  </a:schemeClr>
                </a:solidFill>
              </a:rPr>
              <a:t>(exemplo ilustrativo)</a:t>
            </a:r>
            <a:endParaRPr lang="pt-PT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67" y="0"/>
            <a:ext cx="5687239" cy="3795886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5" y="1"/>
            <a:ext cx="4005250" cy="267636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832" y="2665811"/>
            <a:ext cx="3704680" cy="24755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035" y="2283718"/>
            <a:ext cx="1904863" cy="285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88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97" y="0"/>
            <a:ext cx="5180038" cy="31478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7814"/>
            <a:ext cx="3928889" cy="20223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073" y="0"/>
            <a:ext cx="4027927" cy="24277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211709"/>
            <a:ext cx="3947110" cy="293178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66982" y="2607754"/>
            <a:ext cx="1777018" cy="540060"/>
          </a:xfrm>
        </p:spPr>
        <p:txBody>
          <a:bodyPr/>
          <a:lstStyle/>
          <a:p>
            <a:r>
              <a:rPr lang="pt-PT" sz="2800" dirty="0" smtClean="0">
                <a:solidFill>
                  <a:schemeClr val="tx2">
                    <a:lumMod val="75000"/>
                  </a:schemeClr>
                </a:solidFill>
              </a:rPr>
              <a:t>Produção</a:t>
            </a:r>
            <a:endParaRPr lang="pt-PT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8423" y="4504759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dirty="0" smtClean="0">
                <a:solidFill>
                  <a:schemeClr val="tx2">
                    <a:lumMod val="75000"/>
                  </a:schemeClr>
                </a:solidFill>
              </a:rPr>
              <a:t>(vídeos ilustrativos)</a:t>
            </a:r>
            <a:endParaRPr lang="pt-PT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7411719" y="3304430"/>
            <a:ext cx="15910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pt-PT" sz="1200" dirty="0" smtClean="0">
                <a:hlinkClick r:id="rId6"/>
              </a:rPr>
              <a:t>Aquaponics.uk</a:t>
            </a:r>
            <a:endParaRPr lang="pt-PT" sz="1200" dirty="0">
              <a:hlinkClick r:id="rId7"/>
            </a:endParaRPr>
          </a:p>
          <a:p>
            <a:endParaRPr lang="pt-PT" sz="1200" dirty="0">
              <a:hlinkClick r:id="rId7"/>
            </a:endParaRPr>
          </a:p>
          <a:p>
            <a:pPr marL="177800" indent="-177800"/>
            <a:r>
              <a:rPr lang="pt-PT" sz="1200" dirty="0" err="1">
                <a:hlinkClick r:id="rId7"/>
              </a:rPr>
              <a:t>Friendly</a:t>
            </a:r>
            <a:r>
              <a:rPr lang="pt-PT" sz="1200" dirty="0">
                <a:hlinkClick r:id="rId7"/>
              </a:rPr>
              <a:t> </a:t>
            </a:r>
            <a:r>
              <a:rPr lang="pt-PT" sz="1200" dirty="0" err="1">
                <a:hlinkClick r:id="rId7"/>
              </a:rPr>
              <a:t>Aquaponics</a:t>
            </a:r>
            <a:endParaRPr lang="pt-PT" sz="1200" dirty="0"/>
          </a:p>
          <a:p>
            <a:endParaRPr lang="pt-PT" sz="1200" dirty="0"/>
          </a:p>
          <a:p>
            <a:pPr marL="177800" indent="-177800"/>
            <a:r>
              <a:rPr lang="pt-PT" sz="1200" dirty="0" err="1">
                <a:hlinkClick r:id="rId8"/>
              </a:rPr>
              <a:t>Backyard</a:t>
            </a:r>
            <a:r>
              <a:rPr lang="pt-PT" sz="1200" dirty="0">
                <a:hlinkClick r:id="rId8"/>
              </a:rPr>
              <a:t> </a:t>
            </a:r>
            <a:r>
              <a:rPr lang="pt-PT" sz="1200" dirty="0" err="1">
                <a:hlinkClick r:id="rId8"/>
              </a:rPr>
              <a:t>Aquaponics</a:t>
            </a:r>
            <a:endParaRPr lang="pt-PT" sz="1200" dirty="0"/>
          </a:p>
          <a:p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9859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1996" y="1419622"/>
            <a:ext cx="8560484" cy="3384376"/>
          </a:xfrm>
        </p:spPr>
        <p:txBody>
          <a:bodyPr>
            <a:normAutofit/>
          </a:bodyPr>
          <a:lstStyle/>
          <a:p>
            <a:r>
              <a:rPr lang="pt-PT" dirty="0" smtClean="0"/>
              <a:t>Monitorização constante:</a:t>
            </a:r>
          </a:p>
          <a:p>
            <a:pPr lvl="1"/>
            <a:r>
              <a:rPr lang="pt-PT" dirty="0" smtClean="0"/>
              <a:t>Oxigenação da água </a:t>
            </a:r>
          </a:p>
          <a:p>
            <a:pPr lvl="1"/>
            <a:r>
              <a:rPr lang="pt-PT" dirty="0" smtClean="0"/>
              <a:t>pH da água</a:t>
            </a:r>
          </a:p>
          <a:p>
            <a:pPr lvl="1"/>
            <a:r>
              <a:rPr lang="pt-PT" dirty="0" smtClean="0"/>
              <a:t>Temperatura da água e da atmosfera</a:t>
            </a:r>
          </a:p>
          <a:p>
            <a:pPr lvl="1"/>
            <a:r>
              <a:rPr lang="pt-PT" dirty="0" smtClean="0"/>
              <a:t>Ventilação (C, O, H) e humidade (H</a:t>
            </a:r>
            <a:r>
              <a:rPr lang="pt-PT" baseline="-25000" dirty="0" smtClean="0"/>
              <a:t>2</a:t>
            </a:r>
            <a:r>
              <a:rPr lang="pt-PT" dirty="0" smtClean="0"/>
              <a:t>O)</a:t>
            </a:r>
          </a:p>
          <a:p>
            <a:pPr lvl="1"/>
            <a:r>
              <a:rPr lang="pt-PT" dirty="0"/>
              <a:t>Nutrientes (N, P, K, Ca, Mg, S, </a:t>
            </a:r>
            <a:r>
              <a:rPr lang="pt-PT" dirty="0" err="1"/>
              <a:t>Fe</a:t>
            </a:r>
            <a:r>
              <a:rPr lang="pt-PT" dirty="0"/>
              <a:t>, B, </a:t>
            </a:r>
            <a:r>
              <a:rPr lang="pt-PT" dirty="0" err="1"/>
              <a:t>Mn</a:t>
            </a:r>
            <a:r>
              <a:rPr lang="pt-PT" dirty="0"/>
              <a:t>, </a:t>
            </a:r>
            <a:r>
              <a:rPr lang="pt-PT" dirty="0" err="1"/>
              <a:t>Zn</a:t>
            </a:r>
            <a:r>
              <a:rPr lang="pt-PT" dirty="0"/>
              <a:t>, Cu, Mo, Al)</a:t>
            </a:r>
            <a:endParaRPr lang="pt-PT" dirty="0" smtClean="0"/>
          </a:p>
          <a:p>
            <a:pPr lvl="1"/>
            <a:r>
              <a:rPr lang="pt-PT" dirty="0" smtClean="0"/>
              <a:t>Detecção e controlo de</a:t>
            </a:r>
            <a:r>
              <a:rPr lang="pt-PT" dirty="0"/>
              <a:t> </a:t>
            </a:r>
            <a:r>
              <a:rPr lang="pt-PT" dirty="0" smtClean="0"/>
              <a:t>pragas e doenças (plantas e peixes)</a:t>
            </a:r>
            <a:endParaRPr lang="pt-PT" sz="2200" dirty="0" smtClean="0"/>
          </a:p>
          <a:p>
            <a:pPr marL="553720" lvl="2"/>
            <a:r>
              <a:rPr lang="pt-PT" sz="2200" dirty="0" smtClean="0"/>
              <a:t>Controlo de avarias e falhas de energia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Operação e Manutenção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8291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3" y="1563638"/>
            <a:ext cx="7497298" cy="3456384"/>
          </a:xfrm>
        </p:spPr>
        <p:txBody>
          <a:bodyPr>
            <a:normAutofit/>
          </a:bodyPr>
          <a:lstStyle/>
          <a:p>
            <a:pPr>
              <a:tabLst>
                <a:tab pos="6840000" algn="r"/>
              </a:tabLst>
            </a:pPr>
            <a:endParaRPr lang="pt-PT" sz="1800" dirty="0" smtClean="0"/>
          </a:p>
          <a:p>
            <a:pPr>
              <a:tabLst>
                <a:tab pos="6840000" algn="r"/>
              </a:tabLst>
            </a:pPr>
            <a:endParaRPr lang="pt-PT" sz="1800" dirty="0" smtClean="0"/>
          </a:p>
          <a:p>
            <a:pPr>
              <a:tabLst>
                <a:tab pos="6840000" algn="r"/>
              </a:tabLst>
            </a:pPr>
            <a:endParaRPr lang="pt-PT" sz="1800" dirty="0" smtClean="0"/>
          </a:p>
          <a:p>
            <a:pPr>
              <a:tabLst>
                <a:tab pos="6840000" algn="r"/>
              </a:tabLst>
            </a:pPr>
            <a:endParaRPr lang="pt-PT" sz="1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Calendarização do Projecto</a:t>
            </a:r>
            <a:endParaRPr lang="pt-PT" dirty="0"/>
          </a:p>
        </p:txBody>
      </p:sp>
      <p:graphicFrame>
        <p:nvGraphicFramePr>
          <p:cNvPr id="6" name="Table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129079424"/>
              </p:ext>
            </p:extLst>
          </p:nvPr>
        </p:nvGraphicFramePr>
        <p:xfrm>
          <a:off x="1115616" y="1923678"/>
          <a:ext cx="7047131" cy="2595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77845"/>
                <a:gridCol w="363254"/>
                <a:gridCol w="363254"/>
                <a:gridCol w="363254"/>
                <a:gridCol w="363254"/>
                <a:gridCol w="363254"/>
                <a:gridCol w="363254"/>
                <a:gridCol w="363254"/>
                <a:gridCol w="363254"/>
                <a:gridCol w="363254"/>
              </a:tblGrid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Semanas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1</a:t>
                      </a:r>
                      <a:endParaRPr lang="pt-PT" sz="16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2</a:t>
                      </a:r>
                      <a:endParaRPr lang="pt-PT" sz="16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3</a:t>
                      </a:r>
                      <a:endParaRPr lang="pt-PT" sz="16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4</a:t>
                      </a:r>
                      <a:endParaRPr lang="pt-PT" sz="16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5</a:t>
                      </a:r>
                      <a:endParaRPr lang="pt-PT" sz="16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6</a:t>
                      </a:r>
                      <a:endParaRPr lang="pt-PT" sz="16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7</a:t>
                      </a:r>
                      <a:endParaRPr lang="pt-PT" sz="16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8</a:t>
                      </a:r>
                      <a:endParaRPr lang="pt-PT" sz="16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9</a:t>
                      </a:r>
                      <a:endParaRPr lang="pt-PT" sz="1600" dirty="0"/>
                    </a:p>
                  </a:txBody>
                  <a:tcPr marL="0" marR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Aquisição de Material</a:t>
                      </a:r>
                      <a:endParaRPr lang="pt-PT" dirty="0"/>
                    </a:p>
                  </a:txBody>
                  <a:tcPr>
                    <a:solidFill>
                      <a:srgbClr val="7ED0FE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Construção da Estufa</a:t>
                      </a:r>
                      <a:endParaRPr lang="pt-PT" dirty="0"/>
                    </a:p>
                  </a:txBody>
                  <a:tcPr>
                    <a:solidFill>
                      <a:srgbClr val="7ED0FE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Instalação do Equipamento</a:t>
                      </a:r>
                      <a:endParaRPr lang="pt-PT" dirty="0"/>
                    </a:p>
                  </a:txBody>
                  <a:tcPr>
                    <a:solidFill>
                      <a:srgbClr val="7ED0FE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Criação das Condições Ambientais</a:t>
                      </a:r>
                      <a:endParaRPr lang="pt-PT" dirty="0"/>
                    </a:p>
                  </a:txBody>
                  <a:tcPr>
                    <a:solidFill>
                      <a:srgbClr val="7ED0FE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Aquisição de Peixes</a:t>
                      </a:r>
                      <a:endParaRPr lang="pt-PT" dirty="0"/>
                    </a:p>
                  </a:txBody>
                  <a:tcPr>
                    <a:solidFill>
                      <a:srgbClr val="7ED0FE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Aquisição e Plantação das Sementes</a:t>
                      </a:r>
                      <a:endParaRPr lang="pt-PT" dirty="0"/>
                    </a:p>
                  </a:txBody>
                  <a:tcPr>
                    <a:solidFill>
                      <a:srgbClr val="7ED0FE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641171" y="142256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chemeClr val="tx2"/>
                </a:solidFill>
              </a:rPr>
              <a:t>Início após financiamento</a:t>
            </a:r>
            <a:endParaRPr lang="pt-PT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32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43608" y="1779662"/>
            <a:ext cx="7488832" cy="2952328"/>
          </a:xfrm>
        </p:spPr>
        <p:txBody>
          <a:bodyPr>
            <a:normAutofit/>
          </a:bodyPr>
          <a:lstStyle/>
          <a:p>
            <a:r>
              <a:rPr lang="pt-PT" dirty="0" smtClean="0"/>
              <a:t>Propriedade da </a:t>
            </a:r>
            <a:r>
              <a:rPr lang="pt-PT" dirty="0"/>
              <a:t>unidade </a:t>
            </a:r>
            <a:r>
              <a:rPr lang="pt-PT" dirty="0" smtClean="0"/>
              <a:t>de </a:t>
            </a:r>
            <a:r>
              <a:rPr lang="pt-PT" dirty="0"/>
              <a:t>produção</a:t>
            </a:r>
            <a:endParaRPr lang="pt-PT" dirty="0" smtClean="0"/>
          </a:p>
          <a:p>
            <a:r>
              <a:rPr lang="pt-PT" dirty="0" smtClean="0"/>
              <a:t>Projecto com valor terapêutico para os utentes</a:t>
            </a:r>
          </a:p>
          <a:p>
            <a:r>
              <a:rPr lang="pt-PT" dirty="0" smtClean="0"/>
              <a:t>Possíveis saídas profissionais para os utentes</a:t>
            </a:r>
          </a:p>
          <a:p>
            <a:r>
              <a:rPr lang="pt-PT" dirty="0" smtClean="0"/>
              <a:t>Capacidade de produção autónoma de alimentos</a:t>
            </a:r>
          </a:p>
          <a:p>
            <a:r>
              <a:rPr lang="pt-PT" dirty="0" smtClean="0"/>
              <a:t>Possível fonte de receitas</a:t>
            </a:r>
          </a:p>
          <a:p>
            <a:r>
              <a:rPr lang="pt-PT" dirty="0" smtClean="0"/>
              <a:t>Garantia da qualidade dos produtos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Vantagens para o Vale de Acór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9810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9434" y="987574"/>
            <a:ext cx="7776864" cy="1584176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800" dirty="0" smtClean="0">
                <a:solidFill>
                  <a:srgbClr val="008000"/>
                </a:solidFill>
              </a:rPr>
              <a:t>Obrigado </a:t>
            </a:r>
            <a:r>
              <a:rPr lang="en-US" sz="4800" dirty="0" err="1" smtClean="0">
                <a:solidFill>
                  <a:srgbClr val="008000"/>
                </a:solidFill>
              </a:rPr>
              <a:t>pela</a:t>
            </a:r>
            <a:r>
              <a:rPr lang="en-US" sz="4800" dirty="0" smtClean="0">
                <a:solidFill>
                  <a:srgbClr val="008000"/>
                </a:solidFill>
              </a:rPr>
              <a:t> </a:t>
            </a:r>
            <a:r>
              <a:rPr lang="en-US" sz="4800" dirty="0" err="1" smtClean="0">
                <a:solidFill>
                  <a:srgbClr val="008000"/>
                </a:solidFill>
              </a:rPr>
              <a:t>sua</a:t>
            </a:r>
            <a:r>
              <a:rPr lang="en-US" sz="4800" dirty="0" smtClean="0">
                <a:solidFill>
                  <a:srgbClr val="008000"/>
                </a:solidFill>
              </a:rPr>
              <a:t> </a:t>
            </a:r>
            <a:r>
              <a:rPr lang="en-US" sz="4800" dirty="0" err="1" smtClean="0">
                <a:solidFill>
                  <a:srgbClr val="008000"/>
                </a:solidFill>
              </a:rPr>
              <a:t>colaboração</a:t>
            </a:r>
            <a:endParaRPr lang="en-US" sz="4800" dirty="0">
              <a:solidFill>
                <a:srgbClr val="008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619434" y="2853611"/>
            <a:ext cx="5400600" cy="193007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pt-PT" dirty="0" smtClean="0"/>
              <a:t>Informação Adicional:</a:t>
            </a:r>
            <a:endParaRPr lang="pt-PT" dirty="0" smtClean="0">
              <a:hlinkClick r:id="rId2"/>
            </a:endParaRPr>
          </a:p>
          <a:p>
            <a:pPr marL="657543" lvl="1" indent="-355600">
              <a:spcBef>
                <a:spcPts val="0"/>
              </a:spcBef>
              <a:spcAft>
                <a:spcPts val="600"/>
              </a:spcAft>
            </a:pPr>
            <a:r>
              <a:rPr lang="en-US" u="sng" dirty="0" smtClean="0">
                <a:hlinkClick r:id="rId2"/>
              </a:rPr>
              <a:t>Canal Rural - </a:t>
            </a:r>
            <a:r>
              <a:rPr lang="en-US" u="sng" dirty="0" err="1" smtClean="0">
                <a:hlinkClick r:id="rId2"/>
              </a:rPr>
              <a:t>Hidroponia</a:t>
            </a:r>
            <a:r>
              <a:rPr lang="en-US" u="sng" dirty="0" smtClean="0">
                <a:hlinkClick r:id="rId2"/>
              </a:rPr>
              <a:t> e </a:t>
            </a:r>
            <a:r>
              <a:rPr lang="en-US" u="sng" dirty="0" err="1" smtClean="0">
                <a:hlinkClick r:id="rId2"/>
              </a:rPr>
              <a:t>Aquaponia</a:t>
            </a:r>
            <a:endParaRPr lang="en-US" u="sng" dirty="0" smtClean="0"/>
          </a:p>
          <a:p>
            <a:pPr marL="657543" lvl="1" indent="-355600">
              <a:spcBef>
                <a:spcPts val="0"/>
              </a:spcBef>
              <a:spcAft>
                <a:spcPts val="600"/>
              </a:spcAft>
            </a:pPr>
            <a:r>
              <a:rPr lang="en-US" u="sng" dirty="0" smtClean="0">
                <a:hlinkClick r:id="rId3"/>
              </a:rPr>
              <a:t>What is </a:t>
            </a:r>
            <a:r>
              <a:rPr lang="en-US" u="sng" dirty="0" err="1" smtClean="0">
                <a:hlinkClick r:id="rId3"/>
              </a:rPr>
              <a:t>Aquaponics</a:t>
            </a:r>
            <a:r>
              <a:rPr lang="en-US" u="sng" dirty="0" smtClean="0">
                <a:hlinkClick r:id="rId3"/>
              </a:rPr>
              <a:t>?</a:t>
            </a:r>
            <a:endParaRPr lang="en-US" u="sng" dirty="0" smtClean="0"/>
          </a:p>
          <a:p>
            <a:pPr marL="657543" lvl="1" indent="-355600">
              <a:spcBef>
                <a:spcPts val="0"/>
              </a:spcBef>
              <a:spcAft>
                <a:spcPts val="600"/>
              </a:spcAft>
            </a:pPr>
            <a:r>
              <a:rPr lang="en-US" u="sng" dirty="0" smtClean="0">
                <a:hlinkClick r:id="rId4"/>
              </a:rPr>
              <a:t>Friendly </a:t>
            </a:r>
            <a:r>
              <a:rPr lang="en-US" u="sng" dirty="0" err="1" smtClean="0">
                <a:hlinkClick r:id="rId4"/>
              </a:rPr>
              <a:t>Aquaponics</a:t>
            </a:r>
            <a:r>
              <a:rPr lang="en-US" u="sng" dirty="0" smtClean="0">
                <a:hlinkClick r:id="rId4"/>
              </a:rPr>
              <a:t> site</a:t>
            </a:r>
            <a:endParaRPr lang="en-US" u="sng" dirty="0" smtClean="0"/>
          </a:p>
          <a:p>
            <a:pPr marL="657543" lvl="1" indent="-355600">
              <a:spcBef>
                <a:spcPts val="0"/>
              </a:spcBef>
              <a:spcAft>
                <a:spcPts val="600"/>
              </a:spcAft>
            </a:pPr>
            <a:r>
              <a:rPr lang="en-US" u="sng" dirty="0" smtClean="0">
                <a:hlinkClick r:id="rId5"/>
              </a:rPr>
              <a:t>Aquaponics.org.uk</a:t>
            </a:r>
            <a:endParaRPr lang="en-US" u="sng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034" y="4002891"/>
            <a:ext cx="2886893" cy="104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38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4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293E0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293E0"/>
                                      </p:to>
                                    </p:animClr>
                                    <p:set>
                                      <p:cBhvr>
                                        <p:cTn id="8" dur="150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2123728" y="1779662"/>
            <a:ext cx="5472608" cy="2941414"/>
          </a:xfrm>
        </p:spPr>
        <p:txBody>
          <a:bodyPr>
            <a:normAutofit/>
          </a:bodyPr>
          <a:lstStyle/>
          <a:p>
            <a:pPr marL="628650" indent="-628650">
              <a:spcBef>
                <a:spcPts val="3000"/>
              </a:spcBef>
            </a:pPr>
            <a:r>
              <a:rPr lang="pt-PT" sz="3200" dirty="0" smtClean="0"/>
              <a:t>O que </a:t>
            </a:r>
            <a:r>
              <a:rPr lang="pt-PT" sz="3200" dirty="0"/>
              <a:t>é</a:t>
            </a:r>
            <a:r>
              <a:rPr lang="pt-PT" sz="3200" dirty="0" smtClean="0"/>
              <a:t>?</a:t>
            </a:r>
          </a:p>
          <a:p>
            <a:pPr marL="1258888" indent="-628650">
              <a:spcBef>
                <a:spcPts val="3000"/>
              </a:spcBef>
            </a:pPr>
            <a:r>
              <a:rPr lang="pt-PT" sz="3200" dirty="0" smtClean="0"/>
              <a:t>Porquê?</a:t>
            </a:r>
            <a:endParaRPr lang="pt-PT" sz="3200" dirty="0"/>
          </a:p>
          <a:p>
            <a:pPr marL="1887538" indent="-628650">
              <a:spcBef>
                <a:spcPts val="3000"/>
              </a:spcBef>
            </a:pPr>
            <a:r>
              <a:rPr lang="pt-PT" sz="3200" dirty="0" smtClean="0"/>
              <a:t>O Projecto no</a:t>
            </a:r>
            <a:br>
              <a:rPr lang="pt-PT" sz="3200" dirty="0" smtClean="0"/>
            </a:br>
            <a:r>
              <a:rPr lang="pt-PT" sz="3200" dirty="0" smtClean="0"/>
              <a:t>	 Vale de Acór</a:t>
            </a:r>
            <a:endParaRPr lang="pt-PT" sz="32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dirty="0" err="1"/>
              <a:t>Aquaponia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318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251520" y="3507854"/>
            <a:ext cx="8530852" cy="64807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PT" sz="4000" b="1" dirty="0" smtClean="0"/>
              <a:t>Aquacultura                    </a:t>
            </a:r>
            <a:r>
              <a:rPr lang="pt-PT" sz="4000" b="1" dirty="0" err="1" smtClean="0"/>
              <a:t>Hidroponia</a:t>
            </a:r>
            <a:endParaRPr lang="pt-PT" sz="4000" b="1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600" dirty="0" smtClean="0"/>
              <a:t>O </a:t>
            </a:r>
            <a:r>
              <a:rPr lang="pt-PT" sz="3600" dirty="0"/>
              <a:t>que é</a:t>
            </a:r>
            <a:r>
              <a:rPr lang="pt-PT" sz="3600" dirty="0" smtClean="0"/>
              <a:t>?</a:t>
            </a:r>
            <a:endParaRPr lang="pt-PT" sz="3600" dirty="0"/>
          </a:p>
        </p:txBody>
      </p:sp>
      <p:grpSp>
        <p:nvGrpSpPr>
          <p:cNvPr id="4" name="Grupo 3"/>
          <p:cNvGrpSpPr/>
          <p:nvPr/>
        </p:nvGrpSpPr>
        <p:grpSpPr>
          <a:xfrm>
            <a:off x="595454" y="1246164"/>
            <a:ext cx="2968434" cy="1974667"/>
            <a:chOff x="1034156" y="2473739"/>
            <a:chExt cx="3228992" cy="2071473"/>
          </a:xfrm>
        </p:grpSpPr>
        <p:pic>
          <p:nvPicPr>
            <p:cNvPr id="3081" name="Picture 9" descr="C:\Users\António P. Cunha\Desktop\Aquaponics\peixe2.pn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758951" flipH="1">
              <a:off x="2887136" y="3433455"/>
              <a:ext cx="1010834" cy="507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1" descr="C:\Users\António P. Cunha\Desktop\Untitled-3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336805" flipV="1">
              <a:off x="1034156" y="2473739"/>
              <a:ext cx="3228992" cy="1149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 descr="C:\Users\António P. Cunha\Desktop\Aquaponics\peixe1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9" y="3517900"/>
              <a:ext cx="1008112" cy="604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8" descr="C:\Users\António P. Cunha\Desktop\Aquaponics\peixe1.pn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302777" flipH="1">
              <a:off x="1702604" y="3808546"/>
              <a:ext cx="1892094" cy="736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2" name="Picture 8" descr="C:\Users\António P. Cunha\Desktop\Aquaponics\hidroponia2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436096" y="1451852"/>
            <a:ext cx="3109494" cy="156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460" y="1448667"/>
            <a:ext cx="1008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9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+</a:t>
            </a:r>
            <a:endParaRPr lang="pt-PT" sz="9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Marcador de Posição de Conteúdo 1"/>
          <p:cNvSpPr txBox="1">
            <a:spLocks/>
          </p:cNvSpPr>
          <p:nvPr/>
        </p:nvSpPr>
        <p:spPr>
          <a:xfrm>
            <a:off x="610232" y="4227933"/>
            <a:ext cx="3168352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mbol" pitchFamily="18" charset="2"/>
              <a:buNone/>
            </a:pPr>
            <a:r>
              <a:rPr lang="pt-PT" sz="2200" dirty="0" smtClean="0">
                <a:solidFill>
                  <a:srgbClr val="990000"/>
                </a:solidFill>
              </a:rPr>
              <a:t>Peixes em Viveiro</a:t>
            </a:r>
            <a:endParaRPr lang="pt-PT" sz="2200" dirty="0">
              <a:solidFill>
                <a:srgbClr val="990000"/>
              </a:solidFill>
            </a:endParaRPr>
          </a:p>
        </p:txBody>
      </p:sp>
      <p:sp>
        <p:nvSpPr>
          <p:cNvPr id="20" name="Marcador de Posição de Conteúdo 1"/>
          <p:cNvSpPr txBox="1">
            <a:spLocks/>
          </p:cNvSpPr>
          <p:nvPr/>
        </p:nvSpPr>
        <p:spPr>
          <a:xfrm>
            <a:off x="5377238" y="4227933"/>
            <a:ext cx="3168352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mbol" pitchFamily="18" charset="2"/>
              <a:buNone/>
            </a:pPr>
            <a:r>
              <a:rPr lang="pt-PT" sz="2200" dirty="0" smtClean="0">
                <a:solidFill>
                  <a:srgbClr val="990000"/>
                </a:solidFill>
              </a:rPr>
              <a:t>Plantas sobre a Água</a:t>
            </a:r>
            <a:endParaRPr lang="pt-PT" sz="2200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52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3457E-6 L -0.57708 1.23457E-6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54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93827E-7 L 0.60174 4.93827E-7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87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  <p:bldP spid="18" grpId="0" build="p"/>
      <p:bldP spid="2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170755" y="1548780"/>
            <a:ext cx="4545261" cy="3384376"/>
          </a:xfrm>
        </p:spPr>
        <p:txBody>
          <a:bodyPr>
            <a:normAutofit/>
          </a:bodyPr>
          <a:lstStyle/>
          <a:p>
            <a:r>
              <a:rPr lang="pt-PT" sz="2800" b="1" dirty="0" smtClean="0"/>
              <a:t>Os </a:t>
            </a:r>
            <a:r>
              <a:rPr lang="pt-PT" sz="2800" b="1" dirty="0"/>
              <a:t>peixes </a:t>
            </a:r>
            <a:r>
              <a:rPr lang="pt-PT" sz="2800" b="1" dirty="0" smtClean="0"/>
              <a:t>produzem os nutrientes para </a:t>
            </a:r>
            <a:r>
              <a:rPr lang="pt-PT" sz="2800" b="1" dirty="0"/>
              <a:t>as plantas</a:t>
            </a:r>
          </a:p>
          <a:p>
            <a:endParaRPr lang="pt-PT" sz="2800" b="1" dirty="0" smtClean="0"/>
          </a:p>
          <a:p>
            <a:r>
              <a:rPr lang="pt-PT" sz="2800" b="1" dirty="0" smtClean="0"/>
              <a:t>As </a:t>
            </a:r>
            <a:r>
              <a:rPr lang="pt-PT" sz="2800" b="1" dirty="0"/>
              <a:t>plantas, por sua vez, filtram a </a:t>
            </a:r>
            <a:r>
              <a:rPr lang="pt-PT" sz="2800" b="1" dirty="0" smtClean="0"/>
              <a:t>água para os peixes</a:t>
            </a:r>
            <a:endParaRPr lang="pt-PT" sz="2800" b="1" dirty="0"/>
          </a:p>
          <a:p>
            <a:endParaRPr lang="pt-PT" sz="2800" dirty="0"/>
          </a:p>
        </p:txBody>
      </p:sp>
      <p:sp>
        <p:nvSpPr>
          <p:cNvPr id="12" name="Rectângulo arredondado 11"/>
          <p:cNvSpPr/>
          <p:nvPr/>
        </p:nvSpPr>
        <p:spPr>
          <a:xfrm>
            <a:off x="323528" y="4731990"/>
            <a:ext cx="4680520" cy="21602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164194" y="3683148"/>
            <a:ext cx="1170731" cy="124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92058" y="3468351"/>
            <a:ext cx="1354545" cy="155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5884066" y="2807230"/>
            <a:ext cx="2202853" cy="75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>
                <a:gradFill flip="none" rotWithShape="1">
                  <a:gsLst>
                    <a:gs pos="0">
                      <a:srgbClr val="5E9EFF"/>
                    </a:gs>
                    <a:gs pos="100000">
                      <a:srgbClr val="51E8AD"/>
                    </a:gs>
                  </a:gsLst>
                  <a:lin ang="2700000" scaled="0"/>
                  <a:tileRect/>
                </a:gradFill>
                <a:latin typeface="Berlin Sans FB Demi" pitchFamily="34" charset="0"/>
              </a:rPr>
              <a:t>CICLO DE AQUAPONIA</a:t>
            </a:r>
            <a:endParaRPr lang="pt-PT" sz="2400" b="1" dirty="0">
              <a:gradFill flip="none" rotWithShape="1">
                <a:gsLst>
                  <a:gs pos="0">
                    <a:srgbClr val="5E9EFF"/>
                  </a:gs>
                  <a:gs pos="100000">
                    <a:srgbClr val="51E8AD"/>
                  </a:gs>
                </a:gsLst>
                <a:lin ang="2700000" scaled="0"/>
                <a:tileRect/>
              </a:gradFill>
              <a:latin typeface="Berlin Sans FB Demi" pitchFamily="34" charset="0"/>
            </a:endParaRPr>
          </a:p>
        </p:txBody>
      </p:sp>
      <p:sp>
        <p:nvSpPr>
          <p:cNvPr id="13" name="Título 2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662400"/>
          </a:xfrm>
        </p:spPr>
        <p:txBody>
          <a:bodyPr>
            <a:normAutofit/>
          </a:bodyPr>
          <a:lstStyle/>
          <a:p>
            <a:r>
              <a:rPr lang="pt-PT" dirty="0" smtClean="0"/>
              <a:t>Sistema Fechado e Dinâmico</a:t>
            </a:r>
            <a:endParaRPr lang="pt-PT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350" y="4294850"/>
            <a:ext cx="15240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556" y="1894369"/>
            <a:ext cx="72390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852955" y="1568971"/>
            <a:ext cx="2233963" cy="105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424" y="1889545"/>
            <a:ext cx="581025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684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2" presetClass="emph" presetSubtype="0" repeatCount="3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500"/>
                            </p:stCondLst>
                            <p:childTnLst>
                              <p:par>
                                <p:cTn id="19" presetID="32" presetClass="emph" presetSubtype="0" repeatCount="3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3600" dirty="0" smtClean="0"/>
              <a:t>Funcionamento Básico</a:t>
            </a:r>
            <a:endParaRPr lang="pt-PT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22" y="1579548"/>
            <a:ext cx="4248154" cy="262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2241" y="3933915"/>
            <a:ext cx="880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200" b="1" dirty="0" smtClean="0"/>
              <a:t>Tanque  de Peixes</a:t>
            </a:r>
            <a:endParaRPr lang="pt-PT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710724" y="3933915"/>
            <a:ext cx="833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b="1" dirty="0" smtClean="0"/>
              <a:t>Bomba de Ar</a:t>
            </a:r>
            <a:endParaRPr lang="pt-PT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695807" y="3942578"/>
            <a:ext cx="1224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b="1" dirty="0" smtClean="0"/>
              <a:t>Oxigenação</a:t>
            </a:r>
            <a:endParaRPr lang="pt-PT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4189" y="1663242"/>
            <a:ext cx="9361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200" b="1" dirty="0" smtClean="0"/>
              <a:t>Nutrientes</a:t>
            </a:r>
            <a:endParaRPr lang="pt-PT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124877" y="2890376"/>
            <a:ext cx="1295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1" dirty="0" smtClean="0"/>
              <a:t>Filtros e    Bomba de Água</a:t>
            </a:r>
            <a:endParaRPr lang="pt-PT" sz="1200" b="1" dirty="0"/>
          </a:p>
        </p:txBody>
      </p:sp>
      <p:sp>
        <p:nvSpPr>
          <p:cNvPr id="10" name="TextBox 9"/>
          <p:cNvSpPr txBox="1"/>
          <p:nvPr/>
        </p:nvSpPr>
        <p:spPr>
          <a:xfrm rot="277346">
            <a:off x="1199597" y="1441049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b="1" dirty="0" smtClean="0"/>
              <a:t>Plantas</a:t>
            </a:r>
            <a:endParaRPr lang="pt-PT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186586" y="2861043"/>
            <a:ext cx="9361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200" b="1" dirty="0" smtClean="0"/>
              <a:t>Retorno</a:t>
            </a:r>
            <a:endParaRPr lang="pt-PT" sz="12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065" y="3524897"/>
            <a:ext cx="533757" cy="167340"/>
          </a:xfrm>
        </p:spPr>
      </p:pic>
      <p:pic>
        <p:nvPicPr>
          <p:cNvPr id="14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95595" y="3790805"/>
            <a:ext cx="266879" cy="83670"/>
          </a:xfrm>
          <a:prstGeom prst="rect">
            <a:avLst/>
          </a:prstGeom>
        </p:spPr>
      </p:pic>
      <p:pic>
        <p:nvPicPr>
          <p:cNvPr id="15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695807" y="3573469"/>
            <a:ext cx="252620" cy="79200"/>
          </a:xfrm>
          <a:prstGeom prst="rect">
            <a:avLst/>
          </a:prstGeom>
        </p:spPr>
      </p:pic>
      <p:pic>
        <p:nvPicPr>
          <p:cNvPr id="16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89432" y="3748970"/>
            <a:ext cx="344483" cy="108000"/>
          </a:xfrm>
          <a:prstGeom prst="rect">
            <a:avLst/>
          </a:prstGeom>
        </p:spPr>
      </p:pic>
      <p:sp>
        <p:nvSpPr>
          <p:cNvPr id="17" name="Marcador de Posição de Conteúdo 1"/>
          <p:cNvSpPr txBox="1">
            <a:spLocks/>
          </p:cNvSpPr>
          <p:nvPr/>
        </p:nvSpPr>
        <p:spPr>
          <a:xfrm>
            <a:off x="4544276" y="1419622"/>
            <a:ext cx="4492220" cy="37238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t-PT" sz="2000" dirty="0" smtClean="0"/>
              <a:t>Os peixes </a:t>
            </a:r>
            <a:r>
              <a:rPr lang="pt-PT" sz="2000" dirty="0"/>
              <a:t>são alimentados</a:t>
            </a:r>
            <a:r>
              <a:rPr lang="pt-PT" sz="2000" dirty="0" smtClean="0"/>
              <a:t> num ambiente aquático controlado.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t-PT" sz="2000" dirty="0" smtClean="0"/>
              <a:t>A água é levada para as plantas </a:t>
            </a:r>
            <a:r>
              <a:rPr lang="pt-PT" sz="2000" dirty="0" err="1" smtClean="0"/>
              <a:t>atra-vés</a:t>
            </a:r>
            <a:r>
              <a:rPr lang="pt-PT" sz="2000" dirty="0" smtClean="0"/>
              <a:t> de um sistema que a filtra e que transforma em nitratos a amónia existente nos dejectos dos peixes.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t-PT" sz="2000" dirty="0" smtClean="0"/>
              <a:t>Ao alimentarem-se desta </a:t>
            </a:r>
            <a:r>
              <a:rPr lang="pt-PT" sz="2000" dirty="0"/>
              <a:t>água rica em nutrientes, </a:t>
            </a:r>
            <a:r>
              <a:rPr lang="pt-PT" sz="2000" dirty="0" smtClean="0"/>
              <a:t>as </a:t>
            </a:r>
            <a:r>
              <a:rPr lang="pt-PT" sz="2000" dirty="0"/>
              <a:t>plantas </a:t>
            </a:r>
            <a:r>
              <a:rPr lang="pt-PT" sz="2000" dirty="0" smtClean="0"/>
              <a:t>absorvem os nitratos e devolvem-na limpa ao tanque dos peixes.</a:t>
            </a:r>
            <a:endParaRPr lang="pt-PT" sz="20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427032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424822" y="1325569"/>
            <a:ext cx="4219186" cy="3564396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pt-PT" sz="2000" b="1" dirty="0" smtClean="0"/>
              <a:t>Maior </a:t>
            </a:r>
            <a:r>
              <a:rPr lang="pt-PT" sz="2000" b="1" dirty="0"/>
              <a:t>produtividade (</a:t>
            </a:r>
            <a:r>
              <a:rPr lang="pt-PT" sz="2000" b="1" dirty="0" smtClean="0">
                <a:cs typeface="Arial" pitchFamily="34" charset="0"/>
              </a:rPr>
              <a:t>8</a:t>
            </a:r>
            <a:r>
              <a:rPr lang="pt-PT" sz="2000" b="1" dirty="0" smtClean="0"/>
              <a:t> </a:t>
            </a:r>
            <a:r>
              <a:rPr lang="pt-PT" sz="2000" b="1" dirty="0"/>
              <a:t>a </a:t>
            </a:r>
            <a:r>
              <a:rPr lang="pt-PT" sz="2000" b="1" dirty="0" smtClean="0">
                <a:cs typeface="Arial" pitchFamily="34" charset="0"/>
              </a:rPr>
              <a:t>10 </a:t>
            </a:r>
            <a:r>
              <a:rPr lang="pt-PT" sz="2000" dirty="0" smtClean="0"/>
              <a:t>vezes</a:t>
            </a:r>
            <a:r>
              <a:rPr lang="pt-PT" sz="2000" b="1" dirty="0" smtClean="0"/>
              <a:t>)</a:t>
            </a:r>
            <a:endParaRPr lang="pt-PT" sz="2000" b="1" dirty="0"/>
          </a:p>
          <a:p>
            <a:pPr lvl="1">
              <a:spcBef>
                <a:spcPts val="1200"/>
              </a:spcBef>
            </a:pPr>
            <a:r>
              <a:rPr lang="pt-PT" sz="1800" b="1" dirty="0"/>
              <a:t>Menor espaço</a:t>
            </a:r>
          </a:p>
          <a:p>
            <a:pPr lvl="1">
              <a:spcBef>
                <a:spcPts val="1200"/>
              </a:spcBef>
            </a:pPr>
            <a:r>
              <a:rPr lang="pt-PT" sz="1800" b="1" dirty="0"/>
              <a:t>Maior rapidez e n</a:t>
            </a:r>
            <a:r>
              <a:rPr lang="pt-PT" sz="1800" b="1" u="sng" baseline="30000" dirty="0"/>
              <a:t>o</a:t>
            </a:r>
            <a:r>
              <a:rPr lang="pt-PT" sz="1800" b="1" dirty="0"/>
              <a:t> de ciclos</a:t>
            </a:r>
          </a:p>
          <a:p>
            <a:pPr>
              <a:spcBef>
                <a:spcPts val="1200"/>
              </a:spcBef>
            </a:pPr>
            <a:r>
              <a:rPr lang="pt-PT" sz="2000" b="1" dirty="0" smtClean="0"/>
              <a:t>Mais </a:t>
            </a:r>
            <a:r>
              <a:rPr lang="pt-PT" sz="2000" b="1" dirty="0"/>
              <a:t>económico</a:t>
            </a:r>
          </a:p>
          <a:p>
            <a:pPr lvl="1">
              <a:spcBef>
                <a:spcPts val="1200"/>
              </a:spcBef>
            </a:pPr>
            <a:r>
              <a:rPr lang="pt-PT" sz="1800" b="1" dirty="0"/>
              <a:t>Menor </a:t>
            </a:r>
            <a:r>
              <a:rPr lang="pt-PT" sz="1800" b="1" dirty="0" smtClean="0"/>
              <a:t>consumo </a:t>
            </a:r>
            <a:r>
              <a:rPr lang="pt-PT" sz="1800" b="1" dirty="0"/>
              <a:t>de água (&lt; </a:t>
            </a:r>
            <a:r>
              <a:rPr lang="pt-PT" sz="1800" b="1" dirty="0" smtClean="0"/>
              <a:t>5%)</a:t>
            </a:r>
            <a:endParaRPr lang="pt-PT" sz="1800" b="1" dirty="0"/>
          </a:p>
          <a:p>
            <a:pPr lvl="1">
              <a:spcBef>
                <a:spcPts val="1200"/>
              </a:spcBef>
            </a:pPr>
            <a:r>
              <a:rPr lang="pt-PT" sz="1800" b="1" dirty="0" smtClean="0"/>
              <a:t>Maior eficácia energética </a:t>
            </a:r>
            <a:r>
              <a:rPr lang="pt-PT" sz="1800" b="1" dirty="0"/>
              <a:t>(&lt; </a:t>
            </a:r>
            <a:r>
              <a:rPr lang="pt-PT" sz="1800" b="1" dirty="0" smtClean="0"/>
              <a:t>30%)</a:t>
            </a:r>
          </a:p>
          <a:p>
            <a:pPr>
              <a:spcBef>
                <a:spcPts val="1200"/>
              </a:spcBef>
            </a:pPr>
            <a:r>
              <a:rPr lang="pt-PT" sz="2000" b="1" dirty="0"/>
              <a:t>Não necessita de </a:t>
            </a:r>
            <a:r>
              <a:rPr lang="pt-PT" sz="2000" b="1" dirty="0" smtClean="0"/>
              <a:t>solo</a:t>
            </a:r>
          </a:p>
          <a:p>
            <a:pPr>
              <a:spcBef>
                <a:spcPts val="1200"/>
              </a:spcBef>
            </a:pPr>
            <a:r>
              <a:rPr lang="pt-PT" sz="2000" b="1" dirty="0"/>
              <a:t>Maior facilidade de operação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 </a:t>
            </a:r>
            <a:r>
              <a:rPr lang="pt-PT" dirty="0" smtClean="0"/>
              <a:t>Porquê? – </a:t>
            </a:r>
            <a:r>
              <a:rPr lang="pt-PT" dirty="0"/>
              <a:t>v</a:t>
            </a:r>
            <a:r>
              <a:rPr lang="pt-PT" dirty="0" smtClean="0"/>
              <a:t>antagens</a:t>
            </a:r>
            <a:endParaRPr lang="pt-PT" b="1" dirty="0"/>
          </a:p>
        </p:txBody>
      </p:sp>
      <p:sp>
        <p:nvSpPr>
          <p:cNvPr id="4" name="Rectângulo arredondado 3"/>
          <p:cNvSpPr/>
          <p:nvPr/>
        </p:nvSpPr>
        <p:spPr>
          <a:xfrm>
            <a:off x="170756" y="4883507"/>
            <a:ext cx="8712968" cy="21602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Marcador de Posição de Conteúdo 1"/>
          <p:cNvSpPr txBox="1">
            <a:spLocks/>
          </p:cNvSpPr>
          <p:nvPr/>
        </p:nvSpPr>
        <p:spPr>
          <a:xfrm>
            <a:off x="4781306" y="1633266"/>
            <a:ext cx="4102418" cy="31707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pt-PT" sz="2000" b="1" dirty="0" smtClean="0"/>
              <a:t>Mais higiénico</a:t>
            </a:r>
          </a:p>
          <a:p>
            <a:pPr>
              <a:spcBef>
                <a:spcPts val="1200"/>
              </a:spcBef>
            </a:pPr>
            <a:r>
              <a:rPr lang="pt-PT" sz="2000" b="1" dirty="0" smtClean="0"/>
              <a:t>Menos </a:t>
            </a:r>
            <a:r>
              <a:rPr lang="pt-PT" sz="2000" b="1" dirty="0"/>
              <a:t>parasitas e infectantes</a:t>
            </a:r>
          </a:p>
          <a:p>
            <a:pPr>
              <a:spcBef>
                <a:spcPts val="1200"/>
              </a:spcBef>
            </a:pPr>
            <a:r>
              <a:rPr lang="pt-PT" sz="2000" b="1" dirty="0"/>
              <a:t>Não utiliza químicos</a:t>
            </a:r>
          </a:p>
          <a:p>
            <a:pPr>
              <a:spcBef>
                <a:spcPts val="1200"/>
              </a:spcBef>
            </a:pPr>
            <a:r>
              <a:rPr lang="pt-PT" sz="2000" b="1" dirty="0" smtClean="0"/>
              <a:t>Melhor controlo da qualidade</a:t>
            </a:r>
          </a:p>
          <a:p>
            <a:pPr>
              <a:spcBef>
                <a:spcPts val="1200"/>
              </a:spcBef>
            </a:pPr>
            <a:r>
              <a:rPr lang="pt-PT" sz="2000" b="1" dirty="0" smtClean="0"/>
              <a:t>Proximidade dos consumidores</a:t>
            </a:r>
            <a:endParaRPr lang="pt-PT" sz="2000" b="1" dirty="0"/>
          </a:p>
          <a:p>
            <a:pPr>
              <a:spcBef>
                <a:spcPts val="1200"/>
              </a:spcBef>
            </a:pPr>
            <a:r>
              <a:rPr lang="pt-PT" sz="2000" b="1" dirty="0" smtClean="0"/>
              <a:t>Didáctico </a:t>
            </a:r>
          </a:p>
          <a:p>
            <a:pPr>
              <a:spcBef>
                <a:spcPts val="1200"/>
              </a:spcBef>
            </a:pPr>
            <a:r>
              <a:rPr lang="pt-PT" sz="2000" b="1" dirty="0" smtClean="0"/>
              <a:t>Fomenta a </a:t>
            </a:r>
            <a:r>
              <a:rPr lang="pt-PT" sz="2000" b="1" dirty="0" err="1" smtClean="0"/>
              <a:t>auto-produção</a:t>
            </a:r>
            <a:endParaRPr lang="pt-PT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89283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424822" y="1491629"/>
            <a:ext cx="8251634" cy="3398335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pt-PT" dirty="0" smtClean="0"/>
              <a:t>Cerca de 15 Kg de peixe por m</a:t>
            </a:r>
            <a:r>
              <a:rPr lang="pt-PT" baseline="30000" dirty="0" smtClean="0"/>
              <a:t>3</a:t>
            </a:r>
            <a:r>
              <a:rPr lang="pt-PT" dirty="0" smtClean="0"/>
              <a:t> de água</a:t>
            </a:r>
            <a:endParaRPr lang="pt-PT" dirty="0"/>
          </a:p>
          <a:p>
            <a:pPr>
              <a:spcBef>
                <a:spcPts val="1200"/>
              </a:spcBef>
            </a:pPr>
            <a:r>
              <a:rPr lang="pt-PT" dirty="0" smtClean="0"/>
              <a:t>Tempo de maturação dos peixes: 6 meses</a:t>
            </a:r>
          </a:p>
          <a:p>
            <a:pPr>
              <a:spcBef>
                <a:spcPts val="1200"/>
              </a:spcBef>
            </a:pPr>
            <a:endParaRPr lang="pt-PT" b="1" dirty="0" smtClean="0"/>
          </a:p>
          <a:p>
            <a:pPr>
              <a:spcBef>
                <a:spcPts val="1200"/>
              </a:spcBef>
            </a:pPr>
            <a:r>
              <a:rPr lang="pt-PT" b="1" dirty="0" smtClean="0"/>
              <a:t>Cerca de 40 Kg de Vegetais por cada Kg de peixe produzido</a:t>
            </a:r>
          </a:p>
          <a:p>
            <a:pPr>
              <a:spcBef>
                <a:spcPts val="1200"/>
              </a:spcBef>
            </a:pPr>
            <a:r>
              <a:rPr lang="pt-PT" dirty="0" smtClean="0"/>
              <a:t>Cerca de 20 alfaces por m</a:t>
            </a:r>
            <a:r>
              <a:rPr lang="pt-PT" baseline="30000" dirty="0" smtClean="0"/>
              <a:t>2</a:t>
            </a:r>
          </a:p>
          <a:p>
            <a:pPr>
              <a:spcBef>
                <a:spcPts val="1200"/>
              </a:spcBef>
            </a:pPr>
            <a:r>
              <a:rPr lang="pt-PT" dirty="0" smtClean="0"/>
              <a:t>Tempo de maturação da alface: 6 semanas </a:t>
            </a:r>
            <a:endParaRPr lang="pt-PT" b="1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 </a:t>
            </a:r>
            <a:r>
              <a:rPr lang="pt-PT" dirty="0" smtClean="0"/>
              <a:t>Alguns Números</a:t>
            </a:r>
            <a:endParaRPr lang="pt-PT" b="1" dirty="0"/>
          </a:p>
        </p:txBody>
      </p:sp>
      <p:sp>
        <p:nvSpPr>
          <p:cNvPr id="4" name="Rectângulo arredondado 3"/>
          <p:cNvSpPr/>
          <p:nvPr/>
        </p:nvSpPr>
        <p:spPr>
          <a:xfrm>
            <a:off x="170756" y="4883507"/>
            <a:ext cx="8712968" cy="21602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9750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3600" dirty="0" smtClean="0"/>
              <a:t>Portanto</a:t>
            </a:r>
            <a:endParaRPr lang="pt-PT" sz="36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468000" y="936000"/>
            <a:ext cx="8460664" cy="3939450"/>
            <a:chOff x="468000" y="936000"/>
            <a:chExt cx="8460664" cy="3939450"/>
          </a:xfrm>
        </p:grpSpPr>
        <p:grpSp>
          <p:nvGrpSpPr>
            <p:cNvPr id="29" name="Group 28"/>
            <p:cNvGrpSpPr/>
            <p:nvPr/>
          </p:nvGrpSpPr>
          <p:grpSpPr>
            <a:xfrm>
              <a:off x="502066" y="936000"/>
              <a:ext cx="7850534" cy="1015663"/>
              <a:chOff x="502066" y="936000"/>
              <a:chExt cx="7850534" cy="1015663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502066" y="936000"/>
                <a:ext cx="83621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6000" dirty="0" smtClean="0">
                    <a:solidFill>
                      <a:srgbClr val="008000"/>
                    </a:solidFill>
                    <a:sym typeface="Wingdings"/>
                  </a:rPr>
                  <a:t></a:t>
                </a:r>
                <a:endParaRPr lang="pt-PT" sz="6000" dirty="0">
                  <a:solidFill>
                    <a:srgbClr val="008000"/>
                  </a:solidFill>
                </a:endParaRPr>
              </a:p>
            </p:txBody>
          </p:sp>
          <p:grpSp>
            <p:nvGrpSpPr>
              <p:cNvPr id="28" name="Group 27"/>
              <p:cNvGrpSpPr/>
              <p:nvPr/>
            </p:nvGrpSpPr>
            <p:grpSpPr>
              <a:xfrm>
                <a:off x="1539170" y="1279815"/>
                <a:ext cx="6813430" cy="486317"/>
                <a:chOff x="1539170" y="1279815"/>
                <a:chExt cx="6813430" cy="486317"/>
              </a:xfrm>
            </p:grpSpPr>
            <p:pic>
              <p:nvPicPr>
                <p:cNvPr id="2054" name="Picture 6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39170" y="1279815"/>
                  <a:ext cx="1028700" cy="485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1" name="Content Placeholder 3"/>
                <p:cNvSpPr txBox="1">
                  <a:spLocks/>
                </p:cNvSpPr>
                <p:nvPr/>
              </p:nvSpPr>
              <p:spPr>
                <a:xfrm>
                  <a:off x="2952000" y="1396800"/>
                  <a:ext cx="5400600" cy="369332"/>
                </a:xfrm>
                <a:prstGeom prst="rect">
                  <a:avLst/>
                </a:prstGeom>
              </p:spPr>
              <p:txBody>
                <a:bodyPr vert="horz" wrap="square" lIns="0" tIns="0" rIns="0" bIns="0" numCol="1" rtlCol="0">
                  <a:spAutoFit/>
                </a:bodyPr>
                <a:lstStyle>
                  <a:lvl1pPr marL="274320" indent="-274320" algn="l" defTabSz="914400" rtl="0" eaLnBrk="1" latinLnBrk="0" hangingPunct="1">
                    <a:spcBef>
                      <a:spcPct val="20000"/>
                    </a:spcBef>
                    <a:buClr>
                      <a:schemeClr val="accent1"/>
                    </a:buClr>
                    <a:buSzPct val="100000"/>
                    <a:buFont typeface="Symbol" pitchFamily="18" charset="2"/>
                    <a:buChar char=""/>
                    <a:defRPr sz="2400" b="1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76263" indent="-274320" algn="l" defTabSz="914400" rtl="0" eaLnBrk="1" latinLnBrk="0" hangingPunct="1">
                    <a:spcBef>
                      <a:spcPct val="20000"/>
                    </a:spcBef>
                    <a:buClr>
                      <a:schemeClr val="accent1"/>
                    </a:buClr>
                    <a:buSzPct val="100000"/>
                    <a:buFont typeface="Symbol" pitchFamily="18" charset="2"/>
                    <a:buChar char=""/>
                    <a:defRPr sz="2200" b="1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855663" indent="-228600" algn="l" defTabSz="914400" rtl="0" eaLnBrk="1" latinLnBrk="0" hangingPunct="1">
                    <a:spcBef>
                      <a:spcPct val="20000"/>
                    </a:spcBef>
                    <a:buClr>
                      <a:schemeClr val="accent1"/>
                    </a:buClr>
                    <a:buSzPct val="100000"/>
                    <a:buFont typeface="Symbol" pitchFamily="18" charset="2"/>
                    <a:buChar char=""/>
                    <a:defRPr sz="2000" b="1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143000" indent="-228600" algn="l" defTabSz="914400" rtl="0" eaLnBrk="1" latinLnBrk="0" hangingPunct="1">
                    <a:spcBef>
                      <a:spcPct val="20000"/>
                    </a:spcBef>
                    <a:buClr>
                      <a:schemeClr val="accent1"/>
                    </a:buClr>
                    <a:buSzPct val="100000"/>
                    <a:buFont typeface="Symbol" pitchFamily="18" charset="2"/>
                    <a:buChar char=""/>
                    <a:defRPr sz="1800" b="1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463040" indent="-228600" algn="l" defTabSz="914400" rtl="0" eaLnBrk="1" latinLnBrk="0" hangingPunct="1">
                    <a:spcBef>
                      <a:spcPct val="20000"/>
                    </a:spcBef>
                    <a:buClr>
                      <a:schemeClr val="accent1"/>
                    </a:buClr>
                    <a:buSzPct val="100000"/>
                    <a:buFont typeface="Symbol" pitchFamily="18" charset="2"/>
                    <a:buChar char=""/>
                    <a:defRPr sz="1600" b="1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83080" indent="-228600" algn="l" defTabSz="914400" rtl="0" eaLnBrk="1" latinLnBrk="0" hangingPunct="1">
                    <a:spcBef>
                      <a:spcPts val="384"/>
                    </a:spcBef>
                    <a:buClr>
                      <a:schemeClr val="accent1"/>
                    </a:buClr>
                    <a:buFont typeface="Symbol" pitchFamily="18" charset="2"/>
                    <a:buChar char="*"/>
                    <a:defRPr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103120" indent="-228600" algn="l" defTabSz="914400" rtl="0" eaLnBrk="1" latinLnBrk="0" hangingPunct="1">
                    <a:spcBef>
                      <a:spcPts val="384"/>
                    </a:spcBef>
                    <a:buClr>
                      <a:schemeClr val="accent1"/>
                    </a:buClr>
                    <a:buFont typeface="Symbol" pitchFamily="18" charset="2"/>
                    <a:buChar char="*"/>
                    <a:defRPr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23160" indent="-228600" algn="l" defTabSz="914400" rtl="0" eaLnBrk="1" latinLnBrk="0" hangingPunct="1">
                    <a:spcBef>
                      <a:spcPts val="384"/>
                    </a:spcBef>
                    <a:buClr>
                      <a:schemeClr val="accent1"/>
                    </a:buClr>
                    <a:buFont typeface="Symbol" pitchFamily="18" charset="2"/>
                    <a:buChar char="*"/>
                    <a:defRPr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indent="-228600" algn="l" defTabSz="914400" rtl="0" eaLnBrk="1" latinLnBrk="0" hangingPunct="1">
                    <a:spcBef>
                      <a:spcPts val="384"/>
                    </a:spcBef>
                    <a:buClr>
                      <a:schemeClr val="accent1"/>
                    </a:buClr>
                    <a:buFont typeface="Symbol" pitchFamily="18" charset="2"/>
                    <a:buChar char="*"/>
                    <a:defRPr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spcBef>
                      <a:spcPts val="0"/>
                    </a:spcBef>
                    <a:buNone/>
                  </a:pPr>
                  <a:r>
                    <a:rPr lang="pt-PT" dirty="0"/>
                    <a:t>Maior e Mais Variada Produção</a:t>
                  </a:r>
                </a:p>
              </p:txBody>
            </p:sp>
          </p:grpSp>
        </p:grpSp>
        <p:grpSp>
          <p:nvGrpSpPr>
            <p:cNvPr id="30" name="Group 29"/>
            <p:cNvGrpSpPr/>
            <p:nvPr/>
          </p:nvGrpSpPr>
          <p:grpSpPr>
            <a:xfrm>
              <a:off x="468000" y="1697214"/>
              <a:ext cx="8460664" cy="3178236"/>
              <a:chOff x="468000" y="1697214"/>
              <a:chExt cx="8460664" cy="3178236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468000" y="1697214"/>
                <a:ext cx="692197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6600" dirty="0" smtClean="0">
                    <a:solidFill>
                      <a:srgbClr val="990000"/>
                    </a:solidFill>
                    <a:sym typeface="Wingdings"/>
                  </a:rPr>
                  <a:t></a:t>
                </a:r>
                <a:endParaRPr lang="pt-PT" sz="6600" dirty="0">
                  <a:solidFill>
                    <a:srgbClr val="990000"/>
                  </a:solidFill>
                </a:endParaRPr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1734433" y="2232000"/>
                <a:ext cx="7194231" cy="2643450"/>
                <a:chOff x="1734433" y="2232000"/>
                <a:chExt cx="7194231" cy="2643450"/>
              </a:xfrm>
            </p:grpSpPr>
            <p:grpSp>
              <p:nvGrpSpPr>
                <p:cNvPr id="22" name="Group 21"/>
                <p:cNvGrpSpPr/>
                <p:nvPr/>
              </p:nvGrpSpPr>
              <p:grpSpPr>
                <a:xfrm>
                  <a:off x="1820158" y="2232000"/>
                  <a:ext cx="6532442" cy="419100"/>
                  <a:chOff x="1820158" y="2232000"/>
                  <a:chExt cx="6532442" cy="419100"/>
                </a:xfrm>
              </p:grpSpPr>
              <p:pic>
                <p:nvPicPr>
                  <p:cNvPr id="2051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820158" y="2232000"/>
                    <a:ext cx="466725" cy="4191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15" name="Content Placeholder 3"/>
                  <p:cNvSpPr txBox="1">
                    <a:spLocks/>
                  </p:cNvSpPr>
                  <p:nvPr/>
                </p:nvSpPr>
                <p:spPr>
                  <a:xfrm>
                    <a:off x="2952000" y="2278800"/>
                    <a:ext cx="5400600" cy="369332"/>
                  </a:xfrm>
                  <a:prstGeom prst="rect">
                    <a:avLst/>
                  </a:prstGeom>
                </p:spPr>
                <p:txBody>
                  <a:bodyPr vert="horz" wrap="square" lIns="0" tIns="0" rIns="0" bIns="0" numCol="1" rtlCol="0">
                    <a:spAutoFit/>
                  </a:bodyPr>
                  <a:lstStyle>
                    <a:lvl1pPr marL="274320" indent="-274320" algn="l" defTabSz="914400" rtl="0" eaLnBrk="1" latinLnBrk="0" hangingPunct="1">
                      <a:spcBef>
                        <a:spcPct val="20000"/>
                      </a:spcBef>
                      <a:buClr>
                        <a:schemeClr val="accent1"/>
                      </a:buClr>
                      <a:buSzPct val="100000"/>
                      <a:buFont typeface="Symbol" pitchFamily="18" charset="2"/>
                      <a:buChar char=""/>
                      <a:defRPr sz="2400" b="1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76263" indent="-274320" algn="l" defTabSz="914400" rtl="0" eaLnBrk="1" latinLnBrk="0" hangingPunct="1">
                      <a:spcBef>
                        <a:spcPct val="20000"/>
                      </a:spcBef>
                      <a:buClr>
                        <a:schemeClr val="accent1"/>
                      </a:buClr>
                      <a:buSzPct val="100000"/>
                      <a:buFont typeface="Symbol" pitchFamily="18" charset="2"/>
                      <a:buChar char=""/>
                      <a:defRPr sz="2200" b="1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855663" indent="-228600" algn="l" defTabSz="914400" rtl="0" eaLnBrk="1" latinLnBrk="0" hangingPunct="1">
                      <a:spcBef>
                        <a:spcPct val="20000"/>
                      </a:spcBef>
                      <a:buClr>
                        <a:schemeClr val="accent1"/>
                      </a:buClr>
                      <a:buSzPct val="100000"/>
                      <a:buFont typeface="Symbol" pitchFamily="18" charset="2"/>
                      <a:buChar char=""/>
                      <a:defRPr sz="2000" b="1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143000" indent="-228600" algn="l" defTabSz="914400" rtl="0" eaLnBrk="1" latinLnBrk="0" hangingPunct="1">
                      <a:spcBef>
                        <a:spcPct val="20000"/>
                      </a:spcBef>
                      <a:buClr>
                        <a:schemeClr val="accent1"/>
                      </a:buClr>
                      <a:buSzPct val="100000"/>
                      <a:buFont typeface="Symbol" pitchFamily="18" charset="2"/>
                      <a:buChar char=""/>
                      <a:defRPr sz="1800" b="1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463040" indent="-228600" algn="l" defTabSz="914400" rtl="0" eaLnBrk="1" latinLnBrk="0" hangingPunct="1">
                      <a:spcBef>
                        <a:spcPct val="20000"/>
                      </a:spcBef>
                      <a:buClr>
                        <a:schemeClr val="accent1"/>
                      </a:buClr>
                      <a:buSzPct val="100000"/>
                      <a:buFont typeface="Symbol" pitchFamily="18" charset="2"/>
                      <a:buChar char=""/>
                      <a:defRPr sz="1600" b="1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83080" indent="-228600" algn="l" defTabSz="914400" rtl="0" eaLnBrk="1" latinLnBrk="0" hangingPunct="1">
                      <a:spcBef>
                        <a:spcPts val="384"/>
                      </a:spcBef>
                      <a:buClr>
                        <a:schemeClr val="accent1"/>
                      </a:buClr>
                      <a:buFont typeface="Symbol" pitchFamily="18" charset="2"/>
                      <a:buChar char="*"/>
                      <a:defRPr sz="14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103120" indent="-228600" algn="l" defTabSz="914400" rtl="0" eaLnBrk="1" latinLnBrk="0" hangingPunct="1">
                      <a:spcBef>
                        <a:spcPts val="384"/>
                      </a:spcBef>
                      <a:buClr>
                        <a:schemeClr val="accent1"/>
                      </a:buClr>
                      <a:buFont typeface="Symbol" pitchFamily="18" charset="2"/>
                      <a:buChar char="*"/>
                      <a:defRPr sz="14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23160" indent="-228600" algn="l" defTabSz="914400" rtl="0" eaLnBrk="1" latinLnBrk="0" hangingPunct="1">
                      <a:spcBef>
                        <a:spcPts val="384"/>
                      </a:spcBef>
                      <a:buClr>
                        <a:schemeClr val="accent1"/>
                      </a:buClr>
                      <a:buFont typeface="Symbol" pitchFamily="18" charset="2"/>
                      <a:buChar char="*"/>
                      <a:defRPr sz="14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200" indent="-228600" algn="l" defTabSz="914400" rtl="0" eaLnBrk="1" latinLnBrk="0" hangingPunct="1">
                      <a:spcBef>
                        <a:spcPts val="384"/>
                      </a:spcBef>
                      <a:buClr>
                        <a:schemeClr val="accent1"/>
                      </a:buClr>
                      <a:buFont typeface="Symbol" pitchFamily="18" charset="2"/>
                      <a:buChar char="*"/>
                      <a:defRPr sz="14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>
                      <a:spcBef>
                        <a:spcPts val="0"/>
                      </a:spcBef>
                      <a:buNone/>
                    </a:pPr>
                    <a:r>
                      <a:rPr lang="pt-PT" dirty="0"/>
                      <a:t>Baixo Consumo Energético</a:t>
                    </a:r>
                  </a:p>
                </p:txBody>
              </p:sp>
            </p:grpSp>
            <p:grpSp>
              <p:nvGrpSpPr>
                <p:cNvPr id="10" name="Group 9"/>
                <p:cNvGrpSpPr/>
                <p:nvPr/>
              </p:nvGrpSpPr>
              <p:grpSpPr>
                <a:xfrm>
                  <a:off x="1767770" y="4399200"/>
                  <a:ext cx="6584830" cy="476250"/>
                  <a:chOff x="1767770" y="4399200"/>
                  <a:chExt cx="6584830" cy="476250"/>
                </a:xfrm>
              </p:grpSpPr>
              <p:sp>
                <p:nvSpPr>
                  <p:cNvPr id="16" name="Content Placeholder 3"/>
                  <p:cNvSpPr txBox="1">
                    <a:spLocks/>
                  </p:cNvSpPr>
                  <p:nvPr/>
                </p:nvSpPr>
                <p:spPr>
                  <a:xfrm>
                    <a:off x="2952000" y="4503600"/>
                    <a:ext cx="5400600" cy="369332"/>
                  </a:xfrm>
                  <a:prstGeom prst="rect">
                    <a:avLst/>
                  </a:prstGeom>
                </p:spPr>
                <p:txBody>
                  <a:bodyPr vert="horz" wrap="square" lIns="0" tIns="0" rIns="0" bIns="0" numCol="1" rtlCol="0">
                    <a:spAutoFit/>
                  </a:bodyPr>
                  <a:lstStyle>
                    <a:lvl1pPr marL="274320" indent="-274320" algn="l" defTabSz="914400" rtl="0" eaLnBrk="1" latinLnBrk="0" hangingPunct="1">
                      <a:spcBef>
                        <a:spcPct val="20000"/>
                      </a:spcBef>
                      <a:buClr>
                        <a:schemeClr val="accent1"/>
                      </a:buClr>
                      <a:buSzPct val="100000"/>
                      <a:buFont typeface="Symbol" pitchFamily="18" charset="2"/>
                      <a:buChar char=""/>
                      <a:defRPr sz="2400" b="1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76263" indent="-274320" algn="l" defTabSz="914400" rtl="0" eaLnBrk="1" latinLnBrk="0" hangingPunct="1">
                      <a:spcBef>
                        <a:spcPct val="20000"/>
                      </a:spcBef>
                      <a:buClr>
                        <a:schemeClr val="accent1"/>
                      </a:buClr>
                      <a:buSzPct val="100000"/>
                      <a:buFont typeface="Symbol" pitchFamily="18" charset="2"/>
                      <a:buChar char=""/>
                      <a:defRPr sz="2200" b="1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855663" indent="-228600" algn="l" defTabSz="914400" rtl="0" eaLnBrk="1" latinLnBrk="0" hangingPunct="1">
                      <a:spcBef>
                        <a:spcPct val="20000"/>
                      </a:spcBef>
                      <a:buClr>
                        <a:schemeClr val="accent1"/>
                      </a:buClr>
                      <a:buSzPct val="100000"/>
                      <a:buFont typeface="Symbol" pitchFamily="18" charset="2"/>
                      <a:buChar char=""/>
                      <a:defRPr sz="2000" b="1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143000" indent="-228600" algn="l" defTabSz="914400" rtl="0" eaLnBrk="1" latinLnBrk="0" hangingPunct="1">
                      <a:spcBef>
                        <a:spcPct val="20000"/>
                      </a:spcBef>
                      <a:buClr>
                        <a:schemeClr val="accent1"/>
                      </a:buClr>
                      <a:buSzPct val="100000"/>
                      <a:buFont typeface="Symbol" pitchFamily="18" charset="2"/>
                      <a:buChar char=""/>
                      <a:defRPr sz="1800" b="1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463040" indent="-228600" algn="l" defTabSz="914400" rtl="0" eaLnBrk="1" latinLnBrk="0" hangingPunct="1">
                      <a:spcBef>
                        <a:spcPct val="20000"/>
                      </a:spcBef>
                      <a:buClr>
                        <a:schemeClr val="accent1"/>
                      </a:buClr>
                      <a:buSzPct val="100000"/>
                      <a:buFont typeface="Symbol" pitchFamily="18" charset="2"/>
                      <a:buChar char=""/>
                      <a:defRPr sz="1600" b="1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83080" indent="-228600" algn="l" defTabSz="914400" rtl="0" eaLnBrk="1" latinLnBrk="0" hangingPunct="1">
                      <a:spcBef>
                        <a:spcPts val="384"/>
                      </a:spcBef>
                      <a:buClr>
                        <a:schemeClr val="accent1"/>
                      </a:buClr>
                      <a:buFont typeface="Symbol" pitchFamily="18" charset="2"/>
                      <a:buChar char="*"/>
                      <a:defRPr sz="14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103120" indent="-228600" algn="l" defTabSz="914400" rtl="0" eaLnBrk="1" latinLnBrk="0" hangingPunct="1">
                      <a:spcBef>
                        <a:spcPts val="384"/>
                      </a:spcBef>
                      <a:buClr>
                        <a:schemeClr val="accent1"/>
                      </a:buClr>
                      <a:buFont typeface="Symbol" pitchFamily="18" charset="2"/>
                      <a:buChar char="*"/>
                      <a:defRPr sz="14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23160" indent="-228600" algn="l" defTabSz="914400" rtl="0" eaLnBrk="1" latinLnBrk="0" hangingPunct="1">
                      <a:spcBef>
                        <a:spcPts val="384"/>
                      </a:spcBef>
                      <a:buClr>
                        <a:schemeClr val="accent1"/>
                      </a:buClr>
                      <a:buFont typeface="Symbol" pitchFamily="18" charset="2"/>
                      <a:buChar char="*"/>
                      <a:defRPr sz="14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200" indent="-228600" algn="l" defTabSz="914400" rtl="0" eaLnBrk="1" latinLnBrk="0" hangingPunct="1">
                      <a:spcBef>
                        <a:spcPts val="384"/>
                      </a:spcBef>
                      <a:buClr>
                        <a:schemeClr val="accent1"/>
                      </a:buClr>
                      <a:buFont typeface="Symbol" pitchFamily="18" charset="2"/>
                      <a:buChar char="*"/>
                      <a:defRPr sz="14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>
                      <a:spcBef>
                        <a:spcPts val="0"/>
                      </a:spcBef>
                      <a:buNone/>
                    </a:pPr>
                    <a:r>
                      <a:rPr lang="pt-PT" dirty="0" smtClean="0"/>
                      <a:t>Sem Químicos</a:t>
                    </a:r>
                    <a:endParaRPr lang="pt-PT" dirty="0"/>
                  </a:p>
                </p:txBody>
              </p:sp>
              <p:pic>
                <p:nvPicPr>
                  <p:cNvPr id="2052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767770" y="4399200"/>
                    <a:ext cx="571500" cy="476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  <p:grpSp>
              <p:nvGrpSpPr>
                <p:cNvPr id="13" name="Group 12"/>
                <p:cNvGrpSpPr/>
                <p:nvPr/>
              </p:nvGrpSpPr>
              <p:grpSpPr>
                <a:xfrm>
                  <a:off x="1734433" y="3628800"/>
                  <a:ext cx="7194231" cy="504825"/>
                  <a:chOff x="1734433" y="3628800"/>
                  <a:chExt cx="7194231" cy="504825"/>
                </a:xfrm>
              </p:grpSpPr>
              <p:pic>
                <p:nvPicPr>
                  <p:cNvPr id="2053" name="Picture 5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734433" y="3628800"/>
                    <a:ext cx="638175" cy="50482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19" name="Content Placeholder 3"/>
                  <p:cNvSpPr txBox="1">
                    <a:spLocks/>
                  </p:cNvSpPr>
                  <p:nvPr/>
                </p:nvSpPr>
                <p:spPr>
                  <a:xfrm>
                    <a:off x="2952000" y="3762000"/>
                    <a:ext cx="5976664" cy="369332"/>
                  </a:xfrm>
                  <a:prstGeom prst="rect">
                    <a:avLst/>
                  </a:prstGeom>
                </p:spPr>
                <p:txBody>
                  <a:bodyPr vert="horz" wrap="square" lIns="0" tIns="0" rIns="0" bIns="0" numCol="1" rtlCol="0">
                    <a:spAutoFit/>
                  </a:bodyPr>
                  <a:lstStyle>
                    <a:lvl1pPr marL="274320" indent="-274320" algn="l" defTabSz="914400" rtl="0" eaLnBrk="1" latinLnBrk="0" hangingPunct="1">
                      <a:spcBef>
                        <a:spcPct val="20000"/>
                      </a:spcBef>
                      <a:buClr>
                        <a:schemeClr val="accent1"/>
                      </a:buClr>
                      <a:buSzPct val="100000"/>
                      <a:buFont typeface="Symbol" pitchFamily="18" charset="2"/>
                      <a:buChar char=""/>
                      <a:defRPr sz="2400" b="1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76263" indent="-274320" algn="l" defTabSz="914400" rtl="0" eaLnBrk="1" latinLnBrk="0" hangingPunct="1">
                      <a:spcBef>
                        <a:spcPct val="20000"/>
                      </a:spcBef>
                      <a:buClr>
                        <a:schemeClr val="accent1"/>
                      </a:buClr>
                      <a:buSzPct val="100000"/>
                      <a:buFont typeface="Symbol" pitchFamily="18" charset="2"/>
                      <a:buChar char=""/>
                      <a:defRPr sz="2200" b="1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855663" indent="-228600" algn="l" defTabSz="914400" rtl="0" eaLnBrk="1" latinLnBrk="0" hangingPunct="1">
                      <a:spcBef>
                        <a:spcPct val="20000"/>
                      </a:spcBef>
                      <a:buClr>
                        <a:schemeClr val="accent1"/>
                      </a:buClr>
                      <a:buSzPct val="100000"/>
                      <a:buFont typeface="Symbol" pitchFamily="18" charset="2"/>
                      <a:buChar char=""/>
                      <a:defRPr sz="2000" b="1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143000" indent="-228600" algn="l" defTabSz="914400" rtl="0" eaLnBrk="1" latinLnBrk="0" hangingPunct="1">
                      <a:spcBef>
                        <a:spcPct val="20000"/>
                      </a:spcBef>
                      <a:buClr>
                        <a:schemeClr val="accent1"/>
                      </a:buClr>
                      <a:buSzPct val="100000"/>
                      <a:buFont typeface="Symbol" pitchFamily="18" charset="2"/>
                      <a:buChar char=""/>
                      <a:defRPr sz="1800" b="1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463040" indent="-228600" algn="l" defTabSz="914400" rtl="0" eaLnBrk="1" latinLnBrk="0" hangingPunct="1">
                      <a:spcBef>
                        <a:spcPct val="20000"/>
                      </a:spcBef>
                      <a:buClr>
                        <a:schemeClr val="accent1"/>
                      </a:buClr>
                      <a:buSzPct val="100000"/>
                      <a:buFont typeface="Symbol" pitchFamily="18" charset="2"/>
                      <a:buChar char=""/>
                      <a:defRPr sz="1600" b="1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83080" indent="-228600" algn="l" defTabSz="914400" rtl="0" eaLnBrk="1" latinLnBrk="0" hangingPunct="1">
                      <a:spcBef>
                        <a:spcPts val="384"/>
                      </a:spcBef>
                      <a:buClr>
                        <a:schemeClr val="accent1"/>
                      </a:buClr>
                      <a:buFont typeface="Symbol" pitchFamily="18" charset="2"/>
                      <a:buChar char="*"/>
                      <a:defRPr sz="14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103120" indent="-228600" algn="l" defTabSz="914400" rtl="0" eaLnBrk="1" latinLnBrk="0" hangingPunct="1">
                      <a:spcBef>
                        <a:spcPts val="384"/>
                      </a:spcBef>
                      <a:buClr>
                        <a:schemeClr val="accent1"/>
                      </a:buClr>
                      <a:buFont typeface="Symbol" pitchFamily="18" charset="2"/>
                      <a:buChar char="*"/>
                      <a:defRPr sz="14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23160" indent="-228600" algn="l" defTabSz="914400" rtl="0" eaLnBrk="1" latinLnBrk="0" hangingPunct="1">
                      <a:spcBef>
                        <a:spcPts val="384"/>
                      </a:spcBef>
                      <a:buClr>
                        <a:schemeClr val="accent1"/>
                      </a:buClr>
                      <a:buFont typeface="Symbol" pitchFamily="18" charset="2"/>
                      <a:buChar char="*"/>
                      <a:defRPr sz="14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200" indent="-228600" algn="l" defTabSz="914400" rtl="0" eaLnBrk="1" latinLnBrk="0" hangingPunct="1">
                      <a:spcBef>
                        <a:spcPts val="384"/>
                      </a:spcBef>
                      <a:buClr>
                        <a:schemeClr val="accent1"/>
                      </a:buClr>
                      <a:buFont typeface="Symbol" pitchFamily="18" charset="2"/>
                      <a:buChar char="*"/>
                      <a:defRPr sz="14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>
                      <a:spcBef>
                        <a:spcPts val="0"/>
                      </a:spcBef>
                      <a:buNone/>
                    </a:pPr>
                    <a:r>
                      <a:rPr lang="pt-PT" dirty="0" smtClean="0"/>
                      <a:t>Baixo Custo de Distribuição / Intermediários</a:t>
                    </a:r>
                    <a:endParaRPr lang="pt-PT" dirty="0"/>
                  </a:p>
                </p:txBody>
              </p:sp>
            </p:grpSp>
            <p:grpSp>
              <p:nvGrpSpPr>
                <p:cNvPr id="20" name="Group 19"/>
                <p:cNvGrpSpPr/>
                <p:nvPr/>
              </p:nvGrpSpPr>
              <p:grpSpPr>
                <a:xfrm>
                  <a:off x="1863020" y="2952000"/>
                  <a:ext cx="6489580" cy="438150"/>
                  <a:chOff x="1863020" y="2952000"/>
                  <a:chExt cx="6489580" cy="438150"/>
                </a:xfrm>
              </p:grpSpPr>
              <p:pic>
                <p:nvPicPr>
                  <p:cNvPr id="2050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863020" y="2952000"/>
                    <a:ext cx="381000" cy="4381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27" name="Content Placeholder 3"/>
                  <p:cNvSpPr txBox="1">
                    <a:spLocks/>
                  </p:cNvSpPr>
                  <p:nvPr/>
                </p:nvSpPr>
                <p:spPr>
                  <a:xfrm>
                    <a:off x="2952000" y="3020400"/>
                    <a:ext cx="5400600" cy="369332"/>
                  </a:xfrm>
                  <a:prstGeom prst="rect">
                    <a:avLst/>
                  </a:prstGeom>
                </p:spPr>
                <p:txBody>
                  <a:bodyPr vert="horz" wrap="square" lIns="0" tIns="0" rIns="0" bIns="0" numCol="1" rtlCol="0">
                    <a:spAutoFit/>
                  </a:bodyPr>
                  <a:lstStyle>
                    <a:lvl1pPr marL="274320" indent="-274320" algn="l" defTabSz="914400" rtl="0" eaLnBrk="1" latinLnBrk="0" hangingPunct="1">
                      <a:spcBef>
                        <a:spcPct val="20000"/>
                      </a:spcBef>
                      <a:buClr>
                        <a:schemeClr val="accent1"/>
                      </a:buClr>
                      <a:buSzPct val="100000"/>
                      <a:buFont typeface="Symbol" pitchFamily="18" charset="2"/>
                      <a:buChar char=""/>
                      <a:defRPr sz="2400" b="1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76263" indent="-274320" algn="l" defTabSz="914400" rtl="0" eaLnBrk="1" latinLnBrk="0" hangingPunct="1">
                      <a:spcBef>
                        <a:spcPct val="20000"/>
                      </a:spcBef>
                      <a:buClr>
                        <a:schemeClr val="accent1"/>
                      </a:buClr>
                      <a:buSzPct val="100000"/>
                      <a:buFont typeface="Symbol" pitchFamily="18" charset="2"/>
                      <a:buChar char=""/>
                      <a:defRPr sz="2200" b="1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855663" indent="-228600" algn="l" defTabSz="914400" rtl="0" eaLnBrk="1" latinLnBrk="0" hangingPunct="1">
                      <a:spcBef>
                        <a:spcPct val="20000"/>
                      </a:spcBef>
                      <a:buClr>
                        <a:schemeClr val="accent1"/>
                      </a:buClr>
                      <a:buSzPct val="100000"/>
                      <a:buFont typeface="Symbol" pitchFamily="18" charset="2"/>
                      <a:buChar char=""/>
                      <a:defRPr sz="2000" b="1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143000" indent="-228600" algn="l" defTabSz="914400" rtl="0" eaLnBrk="1" latinLnBrk="0" hangingPunct="1">
                      <a:spcBef>
                        <a:spcPct val="20000"/>
                      </a:spcBef>
                      <a:buClr>
                        <a:schemeClr val="accent1"/>
                      </a:buClr>
                      <a:buSzPct val="100000"/>
                      <a:buFont typeface="Symbol" pitchFamily="18" charset="2"/>
                      <a:buChar char=""/>
                      <a:defRPr sz="1800" b="1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463040" indent="-228600" algn="l" defTabSz="914400" rtl="0" eaLnBrk="1" latinLnBrk="0" hangingPunct="1">
                      <a:spcBef>
                        <a:spcPct val="20000"/>
                      </a:spcBef>
                      <a:buClr>
                        <a:schemeClr val="accent1"/>
                      </a:buClr>
                      <a:buSzPct val="100000"/>
                      <a:buFont typeface="Symbol" pitchFamily="18" charset="2"/>
                      <a:buChar char=""/>
                      <a:defRPr sz="1600" b="1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83080" indent="-228600" algn="l" defTabSz="914400" rtl="0" eaLnBrk="1" latinLnBrk="0" hangingPunct="1">
                      <a:spcBef>
                        <a:spcPts val="384"/>
                      </a:spcBef>
                      <a:buClr>
                        <a:schemeClr val="accent1"/>
                      </a:buClr>
                      <a:buFont typeface="Symbol" pitchFamily="18" charset="2"/>
                      <a:buChar char="*"/>
                      <a:defRPr sz="14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103120" indent="-228600" algn="l" defTabSz="914400" rtl="0" eaLnBrk="1" latinLnBrk="0" hangingPunct="1">
                      <a:spcBef>
                        <a:spcPts val="384"/>
                      </a:spcBef>
                      <a:buClr>
                        <a:schemeClr val="accent1"/>
                      </a:buClr>
                      <a:buFont typeface="Symbol" pitchFamily="18" charset="2"/>
                      <a:buChar char="*"/>
                      <a:defRPr sz="14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23160" indent="-228600" algn="l" defTabSz="914400" rtl="0" eaLnBrk="1" latinLnBrk="0" hangingPunct="1">
                      <a:spcBef>
                        <a:spcPts val="384"/>
                      </a:spcBef>
                      <a:buClr>
                        <a:schemeClr val="accent1"/>
                      </a:buClr>
                      <a:buFont typeface="Symbol" pitchFamily="18" charset="2"/>
                      <a:buChar char="*"/>
                      <a:defRPr sz="14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200" indent="-228600" algn="l" defTabSz="914400" rtl="0" eaLnBrk="1" latinLnBrk="0" hangingPunct="1">
                      <a:spcBef>
                        <a:spcPts val="384"/>
                      </a:spcBef>
                      <a:buClr>
                        <a:schemeClr val="accent1"/>
                      </a:buClr>
                      <a:buFont typeface="Symbol" pitchFamily="18" charset="2"/>
                      <a:buChar char="*"/>
                      <a:defRPr sz="14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>
                      <a:spcBef>
                        <a:spcPts val="0"/>
                      </a:spcBef>
                      <a:buNone/>
                    </a:pPr>
                    <a:r>
                      <a:rPr lang="pt-PT" dirty="0"/>
                      <a:t>Muito Baixo Consumo de Água</a:t>
                    </a: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329211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424822" y="1491630"/>
            <a:ext cx="8458902" cy="324036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1200"/>
              </a:spcBef>
              <a:buNone/>
            </a:pPr>
            <a:r>
              <a:rPr lang="pt-PT" sz="3200" b="1" dirty="0"/>
              <a:t>É um </a:t>
            </a:r>
            <a:r>
              <a:rPr lang="pt-PT" sz="3200" b="1" dirty="0" smtClean="0"/>
              <a:t>sistema</a:t>
            </a:r>
            <a:r>
              <a:rPr lang="pt-PT" sz="3200" b="1" dirty="0"/>
              <a:t> simples de implementar </a:t>
            </a:r>
            <a:r>
              <a:rPr lang="pt-PT" sz="3200" b="1" dirty="0" smtClean="0"/>
              <a:t>e </a:t>
            </a:r>
            <a:r>
              <a:rPr lang="pt-PT" sz="3200" b="1" dirty="0" err="1" smtClean="0"/>
              <a:t>facil-mente</a:t>
            </a:r>
            <a:r>
              <a:rPr lang="pt-PT" sz="3200" b="1" dirty="0" smtClean="0"/>
              <a:t> replicável,</a:t>
            </a:r>
            <a:r>
              <a:rPr lang="pt-PT" sz="3200" b="1" dirty="0"/>
              <a:t> </a:t>
            </a:r>
            <a:r>
              <a:rPr lang="pt-PT" sz="3200" b="1" dirty="0" smtClean="0"/>
              <a:t>cuja disseminação</a:t>
            </a:r>
            <a:r>
              <a:rPr lang="pt-PT" sz="3200" b="1" dirty="0"/>
              <a:t> </a:t>
            </a:r>
            <a:r>
              <a:rPr lang="pt-PT" sz="3200" b="1" dirty="0" smtClean="0"/>
              <a:t>deve ser fomentada </a:t>
            </a:r>
            <a:r>
              <a:rPr lang="pt-PT" sz="3200" b="1" dirty="0"/>
              <a:t>no âmbito de políticas de apoio a comunidades </a:t>
            </a:r>
            <a:r>
              <a:rPr lang="pt-PT" sz="3200" b="1" dirty="0" smtClean="0"/>
              <a:t>desfavorecidas.</a:t>
            </a:r>
            <a:endParaRPr lang="pt-PT" sz="3200" b="1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Foco</a:t>
            </a:r>
            <a:endParaRPr lang="pt-PT" dirty="0"/>
          </a:p>
        </p:txBody>
      </p:sp>
      <p:sp>
        <p:nvSpPr>
          <p:cNvPr id="4" name="Rectângulo arredondado 3"/>
          <p:cNvSpPr/>
          <p:nvPr/>
        </p:nvSpPr>
        <p:spPr>
          <a:xfrm>
            <a:off x="170756" y="4883507"/>
            <a:ext cx="8712968" cy="21602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5988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19054</TotalTime>
  <Words>594</Words>
  <Application>Microsoft Office PowerPoint</Application>
  <PresentationFormat>On-screen Show (16:9)</PresentationFormat>
  <Paragraphs>154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Forma de Onda</vt:lpstr>
      <vt:lpstr>PowerPoint Presentation</vt:lpstr>
      <vt:lpstr>Aquaponia</vt:lpstr>
      <vt:lpstr>O que é?</vt:lpstr>
      <vt:lpstr>Sistema Fechado e Dinâmico</vt:lpstr>
      <vt:lpstr>Funcionamento Básico</vt:lpstr>
      <vt:lpstr> Porquê? – vantagens</vt:lpstr>
      <vt:lpstr> Alguns Números</vt:lpstr>
      <vt:lpstr>Portanto</vt:lpstr>
      <vt:lpstr>Foco</vt:lpstr>
      <vt:lpstr>Conclusão</vt:lpstr>
      <vt:lpstr>Projecto</vt:lpstr>
      <vt:lpstr>Espécies em Produção</vt:lpstr>
      <vt:lpstr>Instalações</vt:lpstr>
      <vt:lpstr>Instalações (exemplo ilustrativo)</vt:lpstr>
      <vt:lpstr>Produção</vt:lpstr>
      <vt:lpstr>Operação e Manutenção</vt:lpstr>
      <vt:lpstr>Calendarização do Projecto</vt:lpstr>
      <vt:lpstr>Vantagens para o Vale de Acór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António P. Cunha</dc:creator>
  <cp:lastModifiedBy>Manuel Arriaga</cp:lastModifiedBy>
  <cp:revision>139</cp:revision>
  <dcterms:created xsi:type="dcterms:W3CDTF">2012-10-16T09:42:37Z</dcterms:created>
  <dcterms:modified xsi:type="dcterms:W3CDTF">2013-04-29T18:43:59Z</dcterms:modified>
</cp:coreProperties>
</file>