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75" r:id="rId3"/>
    <p:sldId id="261" r:id="rId4"/>
    <p:sldId id="257" r:id="rId5"/>
    <p:sldId id="259" r:id="rId6"/>
    <p:sldId id="260" r:id="rId7"/>
    <p:sldId id="297" r:id="rId8"/>
    <p:sldId id="298" r:id="rId9"/>
    <p:sldId id="303" r:id="rId10"/>
    <p:sldId id="306" r:id="rId11"/>
    <p:sldId id="313" r:id="rId12"/>
    <p:sldId id="267" r:id="rId13"/>
    <p:sldId id="320" r:id="rId14"/>
    <p:sldId id="271" r:id="rId15"/>
    <p:sldId id="272" r:id="rId16"/>
    <p:sldId id="273" r:id="rId17"/>
    <p:sldId id="274" r:id="rId18"/>
    <p:sldId id="270" r:id="rId19"/>
    <p:sldId id="277" r:id="rId20"/>
    <p:sldId id="262" r:id="rId21"/>
    <p:sldId id="323" r:id="rId22"/>
    <p:sldId id="278" r:id="rId23"/>
    <p:sldId id="279" r:id="rId24"/>
    <p:sldId id="310" r:id="rId25"/>
    <p:sldId id="276" r:id="rId26"/>
    <p:sldId id="315" r:id="rId27"/>
    <p:sldId id="286" r:id="rId28"/>
    <p:sldId id="287" r:id="rId29"/>
    <p:sldId id="280" r:id="rId30"/>
    <p:sldId id="289" r:id="rId31"/>
    <p:sldId id="282" r:id="rId32"/>
    <p:sldId id="308" r:id="rId33"/>
    <p:sldId id="268" r:id="rId34"/>
    <p:sldId id="269" r:id="rId35"/>
    <p:sldId id="291" r:id="rId36"/>
    <p:sldId id="292" r:id="rId37"/>
    <p:sldId id="316" r:id="rId38"/>
    <p:sldId id="322" r:id="rId39"/>
    <p:sldId id="294" r:id="rId40"/>
    <p:sldId id="284" r:id="rId41"/>
    <p:sldId id="299" r:id="rId42"/>
    <p:sldId id="325" r:id="rId4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660"/>
  </p:normalViewPr>
  <p:slideViewPr>
    <p:cSldViewPr snapToGrid="0">
      <p:cViewPr>
        <p:scale>
          <a:sx n="97" d="100"/>
          <a:sy n="97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36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3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267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77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056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578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784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63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918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405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73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888D3-D7D8-490B-AB1E-98EC92102748}" type="datetimeFigureOut">
              <a:rPr lang="pt-PT" smtClean="0"/>
              <a:t>12-05-2015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17FC-1B83-42E1-BA1F-1A31550B22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12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1416003"/>
            <a:ext cx="10515600" cy="1325563"/>
          </a:xfrm>
        </p:spPr>
        <p:txBody>
          <a:bodyPr/>
          <a:lstStyle/>
          <a:p>
            <a:r>
              <a:rPr lang="pt-PT" dirty="0" smtClean="0"/>
              <a:t>Projeto Saber Saúde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996287" y="2879678"/>
            <a:ext cx="94033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Missão:</a:t>
            </a:r>
          </a:p>
          <a:p>
            <a:r>
              <a:rPr lang="pt-PT" i="1" dirty="0" smtClean="0"/>
              <a:t>“Que </a:t>
            </a:r>
            <a:r>
              <a:rPr lang="pt-PT" i="1" dirty="0"/>
              <a:t>todos os jovens estejam capacitados para tomar decisões sobre a sua saúde e ajudar outros a tomar as deles de uma forma consciente, sensibilizada e com perspetiva de futuro</a:t>
            </a:r>
            <a:r>
              <a:rPr lang="pt-PT" i="1" dirty="0" smtClean="0"/>
              <a:t>.”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02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806" t="20815" r="13020" b="2997"/>
          <a:stretch/>
        </p:blipFill>
        <p:spPr>
          <a:xfrm>
            <a:off x="1004575" y="1049867"/>
            <a:ext cx="8344142" cy="49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721" t="34148" r="14585" b="5111"/>
          <a:stretch/>
        </p:blipFill>
        <p:spPr>
          <a:xfrm>
            <a:off x="656720" y="1119006"/>
            <a:ext cx="10141581" cy="4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569" t="35629" r="20139" b="2444"/>
          <a:stretch/>
        </p:blipFill>
        <p:spPr>
          <a:xfrm>
            <a:off x="734196" y="509542"/>
            <a:ext cx="8582528" cy="54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944" t="20519" r="9201"/>
          <a:stretch/>
        </p:blipFill>
        <p:spPr>
          <a:xfrm>
            <a:off x="1320799" y="1027906"/>
            <a:ext cx="9110134" cy="50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6632" t="20222" r="14757" b="20222"/>
          <a:stretch/>
        </p:blipFill>
        <p:spPr>
          <a:xfrm>
            <a:off x="4995038" y="1113897"/>
            <a:ext cx="7053029" cy="50630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4995038" cy="62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4445" t="11630" r="9722" b="17852"/>
          <a:stretch/>
        </p:blipFill>
        <p:spPr>
          <a:xfrm>
            <a:off x="4301064" y="365125"/>
            <a:ext cx="6807203" cy="61367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" y="327343"/>
            <a:ext cx="4993057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7326" t="14001" r="7811" b="18148"/>
          <a:stretch/>
        </p:blipFill>
        <p:spPr>
          <a:xfrm>
            <a:off x="5300132" y="1027906"/>
            <a:ext cx="6502401" cy="47120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6" y="277741"/>
            <a:ext cx="4993057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382" t="26445" r="32292"/>
          <a:stretch/>
        </p:blipFill>
        <p:spPr>
          <a:xfrm>
            <a:off x="5274733" y="1468172"/>
            <a:ext cx="6079067" cy="42037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34" y="1117601"/>
            <a:ext cx="4426033" cy="51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Literacia na saúde mental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9835" y="1313860"/>
            <a:ext cx="10515600" cy="1647704"/>
          </a:xfrm>
        </p:spPr>
        <p:txBody>
          <a:bodyPr/>
          <a:lstStyle/>
          <a:p>
            <a:r>
              <a:rPr lang="en-US" dirty="0" smtClean="0"/>
              <a:t>Mental health conditions are the leading cause of DALYs worldwide and account for 37% of healthy life years lost from NCDs (WHO, 2011a).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792" t="16074" r="5903" b="43630"/>
          <a:stretch/>
        </p:blipFill>
        <p:spPr>
          <a:xfrm>
            <a:off x="1028228" y="2639423"/>
            <a:ext cx="10205156" cy="32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40" y="660400"/>
            <a:ext cx="9561656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633" y="615840"/>
            <a:ext cx="10515600" cy="1325563"/>
          </a:xfrm>
        </p:spPr>
        <p:txBody>
          <a:bodyPr/>
          <a:lstStyle/>
          <a:p>
            <a:r>
              <a:rPr lang="pt-PT" dirty="0" smtClean="0"/>
              <a:t>Problema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708" y="1941403"/>
            <a:ext cx="3779022" cy="1460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19" y="1626568"/>
            <a:ext cx="7604520" cy="49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5186" r="2478" b="9259"/>
          <a:stretch/>
        </p:blipFill>
        <p:spPr>
          <a:xfrm>
            <a:off x="1427981" y="39330"/>
            <a:ext cx="7597487" cy="3448937"/>
          </a:xfrm>
          <a:prstGeom prst="rect">
            <a:avLst/>
          </a:prstGeom>
        </p:spPr>
      </p:pic>
      <p:pic>
        <p:nvPicPr>
          <p:cNvPr id="5" name="Imagem 3"/>
          <p:cNvPicPr>
            <a:picLocks noChangeAspect="1"/>
          </p:cNvPicPr>
          <p:nvPr/>
        </p:nvPicPr>
        <p:blipFill rotWithShape="1">
          <a:blip r:embed="rId3"/>
          <a:srcRect l="20392" t="55055" r="22087" b="630"/>
          <a:stretch/>
        </p:blipFill>
        <p:spPr>
          <a:xfrm>
            <a:off x="1427981" y="2032002"/>
            <a:ext cx="7914924" cy="357293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27981" y="4673600"/>
            <a:ext cx="7914924" cy="128693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3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9036" r="27257" b="3038"/>
          <a:stretch/>
        </p:blipFill>
        <p:spPr>
          <a:xfrm>
            <a:off x="1464859" y="777528"/>
            <a:ext cx="8195733" cy="51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Solução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968991" y="1842448"/>
            <a:ext cx="891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/>
              <a:t>Intervenção nas escolas....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40653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29" y="508530"/>
            <a:ext cx="2641640" cy="36205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49" y="2582069"/>
            <a:ext cx="3810000" cy="14192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503" y="-72231"/>
            <a:ext cx="4713039" cy="23447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923" y="1922065"/>
            <a:ext cx="3525669" cy="49359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97" y="4001294"/>
            <a:ext cx="2742884" cy="27428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281" y="4619940"/>
            <a:ext cx="5203696" cy="12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571" t="22000" r="5317" b="13522"/>
          <a:stretch/>
        </p:blipFill>
        <p:spPr>
          <a:xfrm>
            <a:off x="519317" y="965201"/>
            <a:ext cx="11029334" cy="46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26" y="564048"/>
            <a:ext cx="8533804" cy="57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93501" y="924104"/>
            <a:ext cx="10515600" cy="4351338"/>
          </a:xfrm>
        </p:spPr>
        <p:txBody>
          <a:bodyPr/>
          <a:lstStyle/>
          <a:p>
            <a:r>
              <a:rPr lang="pt-PT" dirty="0" smtClean="0"/>
              <a:t>O que falta para que mais estudantes tenham contacto com este tipo de ações de promoção de saúde?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991673" y="3000778"/>
            <a:ext cx="8706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3200" dirty="0" smtClean="0"/>
          </a:p>
          <a:p>
            <a:r>
              <a:rPr lang="pt-PT" sz="3200" dirty="0" smtClean="0"/>
              <a:t>Plataforma online + professores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5677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044" y="313610"/>
            <a:ext cx="11589913" cy="1325563"/>
          </a:xfrm>
        </p:spPr>
        <p:txBody>
          <a:bodyPr/>
          <a:lstStyle/>
          <a:p>
            <a:r>
              <a:rPr lang="pt-PT" dirty="0" smtClean="0"/>
              <a:t>Plataforma Online interativa orientadora da sessão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 smtClean="0"/>
              <a:t>Estrutura da sessão:</a:t>
            </a:r>
          </a:p>
          <a:p>
            <a:r>
              <a:rPr lang="pt-PT" dirty="0" smtClean="0"/>
              <a:t>Ideias chave</a:t>
            </a:r>
          </a:p>
          <a:p>
            <a:r>
              <a:rPr lang="pt-PT" dirty="0" smtClean="0"/>
              <a:t>Conceitos teóricos e exemplos</a:t>
            </a:r>
          </a:p>
          <a:p>
            <a:r>
              <a:rPr lang="pt-PT" dirty="0" smtClean="0"/>
              <a:t>Vídeos de sensibilização</a:t>
            </a:r>
          </a:p>
          <a:p>
            <a:r>
              <a:rPr lang="pt-PT" dirty="0" smtClean="0"/>
              <a:t>Discussão aberta participativa</a:t>
            </a:r>
          </a:p>
          <a:p>
            <a:r>
              <a:rPr lang="pt-PT" dirty="0" smtClean="0"/>
              <a:t>Verdade ou Mito</a:t>
            </a:r>
          </a:p>
          <a:p>
            <a:r>
              <a:rPr lang="pt-PT" dirty="0" smtClean="0"/>
              <a:t>Jogos</a:t>
            </a:r>
          </a:p>
          <a:p>
            <a:r>
              <a:rPr lang="pt-PT" dirty="0" smtClean="0"/>
              <a:t>Noções de impacto no presente e no futuro</a:t>
            </a:r>
          </a:p>
          <a:p>
            <a:r>
              <a:rPr lang="pt-PT" dirty="0" smtClean="0"/>
              <a:t>Como saber mais</a:t>
            </a:r>
          </a:p>
          <a:p>
            <a:r>
              <a:rPr lang="pt-PT" dirty="0" smtClean="0"/>
              <a:t>Como avaliar a qualidade da informação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11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PROGRAMAS DE PROMOÇÃO DA SAÚDE | </a:t>
            </a:r>
            <a:r>
              <a:rPr lang="pt-PT" dirty="0" err="1" smtClean="0"/>
              <a:t>School-based</a:t>
            </a:r>
            <a:r>
              <a:rPr lang="pt-PT" dirty="0" smtClean="0"/>
              <a:t> </a:t>
            </a:r>
            <a:r>
              <a:rPr lang="pt-PT" dirty="0" err="1" smtClean="0"/>
              <a:t>interventions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ESCOLA | Contexto privilegiado de acesso aos jovens</a:t>
            </a:r>
          </a:p>
          <a:p>
            <a:pPr marL="0" indent="0">
              <a:buNone/>
            </a:pPr>
            <a:r>
              <a:rPr lang="pt-PT" dirty="0" err="1" smtClean="0"/>
              <a:t>Kelly</a:t>
            </a:r>
            <a:r>
              <a:rPr lang="pt-PT" dirty="0" smtClean="0"/>
              <a:t>, </a:t>
            </a:r>
            <a:r>
              <a:rPr lang="pt-PT" dirty="0" err="1" smtClean="0"/>
              <a:t>Jorm</a:t>
            </a:r>
            <a:r>
              <a:rPr lang="pt-PT" dirty="0" smtClean="0"/>
              <a:t> &amp; </a:t>
            </a:r>
            <a:r>
              <a:rPr lang="pt-PT" dirty="0" err="1" smtClean="0"/>
              <a:t>Wright</a:t>
            </a:r>
            <a:r>
              <a:rPr lang="pt-PT" dirty="0" smtClean="0"/>
              <a:t>, 2007; </a:t>
            </a:r>
            <a:r>
              <a:rPr lang="pt-PT" dirty="0" err="1" smtClean="0"/>
              <a:t>Wyn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al., 2000;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smtClean="0"/>
              <a:t>Mas também contexto privilegiado de acesso aos professores.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02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Professor como guia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 smtClean="0"/>
              <a:t>Através de contacto com a direção/concelho executivo da escola encontrar os professores  com </a:t>
            </a:r>
            <a:r>
              <a:rPr lang="pt-PT" b="1" dirty="0" smtClean="0"/>
              <a:t>perfil</a:t>
            </a:r>
            <a:r>
              <a:rPr lang="pt-PT" dirty="0" smtClean="0"/>
              <a:t> mais adequado (interesse, motivação, relacionamento, positivo, acreditar na promoção de saúde etc. (GTES))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smtClean="0"/>
              <a:t>Os professores terão acesso a um </a:t>
            </a:r>
            <a:r>
              <a:rPr lang="pt-PT" b="1" dirty="0" smtClean="0"/>
              <a:t>guião orientador </a:t>
            </a:r>
            <a:r>
              <a:rPr lang="pt-PT" dirty="0" smtClean="0"/>
              <a:t>para cada tema a interação com os estudantes e ideias chave de dinâmica, comunicação e mensagens importantes. </a:t>
            </a:r>
          </a:p>
          <a:p>
            <a:pPr marL="0" indent="0">
              <a:buNone/>
            </a:pPr>
            <a:r>
              <a:rPr lang="pt-PT" dirty="0" smtClean="0"/>
              <a:t>Poderão </a:t>
            </a:r>
            <a:r>
              <a:rPr lang="pt-PT" b="1" dirty="0" smtClean="0"/>
              <a:t>reunir com pessoas com experiência</a:t>
            </a:r>
            <a:r>
              <a:rPr lang="pt-PT" dirty="0" smtClean="0"/>
              <a:t>(organizações)</a:t>
            </a:r>
            <a:r>
              <a:rPr lang="pt-PT" b="1" dirty="0" smtClean="0"/>
              <a:t> </a:t>
            </a:r>
            <a:r>
              <a:rPr lang="pt-PT" dirty="0" smtClean="0"/>
              <a:t>a guiar sessões deste tipo que poderão também </a:t>
            </a:r>
            <a:r>
              <a:rPr lang="pt-PT" b="1" dirty="0" smtClean="0"/>
              <a:t>exemplificar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r>
              <a:rPr lang="pt-PT" dirty="0" smtClean="0"/>
              <a:t>Caso exista psicólogo na escola deverá ser envolvido podendo mesmo ser ele a guiar as sessões.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635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2798" r="3178"/>
          <a:stretch/>
        </p:blipFill>
        <p:spPr>
          <a:xfrm>
            <a:off x="749307" y="712922"/>
            <a:ext cx="10354054" cy="54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Sustentabilidade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Criação e atualização da plataforma. (Wordpress, Go Daddy)</a:t>
            </a:r>
          </a:p>
          <a:p>
            <a:endParaRPr lang="pt-PT" dirty="0"/>
          </a:p>
          <a:p>
            <a:r>
              <a:rPr lang="pt-PT" dirty="0" smtClean="0"/>
              <a:t>Apoio das escolas e professores </a:t>
            </a:r>
          </a:p>
          <a:p>
            <a:endParaRPr lang="pt-PT" dirty="0"/>
          </a:p>
          <a:p>
            <a:r>
              <a:rPr lang="pt-PT" dirty="0" smtClean="0"/>
              <a:t>Avaliação de impacto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541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Piloto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E</a:t>
            </a:r>
            <a:r>
              <a:rPr lang="pt-PT" dirty="0" smtClean="0"/>
              <a:t>scolas da zona de Lisboa que demonstrem interesse e/ou com as quais tenhamos contactos facilitados através de outras organizações de promoção de saúde no meio escolar</a:t>
            </a:r>
          </a:p>
          <a:p>
            <a:pPr marL="0" indent="0">
              <a:buNone/>
            </a:pPr>
            <a:r>
              <a:rPr lang="pt-PT" sz="3200" b="1" dirty="0"/>
              <a:t>A</a:t>
            </a:r>
            <a:r>
              <a:rPr lang="pt-PT" sz="3200" b="1" dirty="0" smtClean="0"/>
              <a:t>valiação da implementação/impacto</a:t>
            </a:r>
          </a:p>
          <a:p>
            <a:pPr marL="0" indent="0">
              <a:buNone/>
            </a:pPr>
            <a:r>
              <a:rPr lang="pt-PT" dirty="0" smtClean="0"/>
              <a:t>Inquéritos (Online):</a:t>
            </a:r>
          </a:p>
          <a:p>
            <a:r>
              <a:rPr lang="pt-PT" dirty="0" smtClean="0"/>
              <a:t> aos alunos para avaliar conhecimento/precepção, motivação, capacidade de decisão, capacitação </a:t>
            </a:r>
          </a:p>
          <a:p>
            <a:r>
              <a:rPr lang="pt-PT" dirty="0" smtClean="0"/>
              <a:t>aos professores para avaliar a opinião em relação á precepção de impacto, ao aproveitamento da turma, ás dificuldades, pontos positivos e negativos, sugestões, etc.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48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070" t="31482" r="11459" b="19333"/>
          <a:stretch/>
        </p:blipFill>
        <p:spPr>
          <a:xfrm>
            <a:off x="643465" y="897466"/>
            <a:ext cx="10881400" cy="3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280" t="20644" r="18432" b="1525"/>
          <a:stretch/>
        </p:blipFill>
        <p:spPr>
          <a:xfrm>
            <a:off x="1670800" y="416640"/>
            <a:ext cx="7691696" cy="5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05" y="516842"/>
            <a:ext cx="7456054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6374" t="20815" r="17459" b="6550"/>
          <a:stretch/>
        </p:blipFill>
        <p:spPr>
          <a:xfrm>
            <a:off x="1223493" y="365125"/>
            <a:ext cx="9375820" cy="60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923" t="20815" r="15452" b="4518"/>
          <a:stretch/>
        </p:blipFill>
        <p:spPr>
          <a:xfrm>
            <a:off x="1610337" y="321687"/>
            <a:ext cx="8782914" cy="58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955" t="20213" r="10361"/>
          <a:stretch/>
        </p:blipFill>
        <p:spPr>
          <a:xfrm>
            <a:off x="305815" y="1910095"/>
            <a:ext cx="5400718" cy="35221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7508" t="20152" r="15893"/>
          <a:stretch/>
        </p:blipFill>
        <p:spPr>
          <a:xfrm>
            <a:off x="6231467" y="1625600"/>
            <a:ext cx="5418665" cy="38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31" y="1690688"/>
            <a:ext cx="6735496" cy="25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2442" y="1155923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endParaRPr lang="pt-PT" b="1" dirty="0" smtClean="0"/>
          </a:p>
          <a:p>
            <a:pPr marL="0" indent="0" fontAlgn="base">
              <a:buNone/>
            </a:pPr>
            <a:r>
              <a:rPr lang="pt-PT" b="1" dirty="0" smtClean="0"/>
              <a:t>Modelo de Crescimento</a:t>
            </a:r>
            <a:endParaRPr lang="pt-PT" dirty="0"/>
          </a:p>
          <a:p>
            <a:pPr marL="0" indent="0" fontAlgn="base">
              <a:buNone/>
            </a:pPr>
            <a:r>
              <a:rPr lang="pt-PT" dirty="0"/>
              <a:t>Aumentar a população de </a:t>
            </a:r>
            <a:r>
              <a:rPr lang="pt-PT" dirty="0" smtClean="0"/>
              <a:t>intervenção,</a:t>
            </a:r>
            <a:r>
              <a:rPr lang="pt-PT" b="1" dirty="0" smtClean="0"/>
              <a:t> </a:t>
            </a:r>
            <a:r>
              <a:rPr lang="pt-PT" dirty="0" smtClean="0"/>
              <a:t> </a:t>
            </a:r>
            <a:r>
              <a:rPr lang="pt-PT" dirty="0"/>
              <a:t>e a quantidade de temas relevantes. Prevendo-se avaliação de impacto positiva avançar para escala nacional por etapas integrando apoio do Ministério da Saúde e Educação.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41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4552" y="2303295"/>
            <a:ext cx="10515600" cy="155902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“Health literacy is the ability to obtain, read, understand and use basic health information to make appropriate health decisions”</a:t>
            </a:r>
          </a:p>
          <a:p>
            <a:pPr marL="0" indent="0" algn="r">
              <a:buNone/>
            </a:pPr>
            <a:r>
              <a:rPr lang="en-US" sz="2400" dirty="0"/>
              <a:t>Patient Protection and Affordable Care Act of 2010, </a:t>
            </a:r>
            <a:endParaRPr lang="pt-PT" sz="2400" i="1" dirty="0"/>
          </a:p>
        </p:txBody>
      </p:sp>
    </p:spTree>
    <p:extLst>
      <p:ext uri="{BB962C8B-B14F-4D97-AF65-F5344CB8AC3E}">
        <p14:creationId xmlns:p14="http://schemas.microsoft.com/office/powerpoint/2010/main" val="6710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6380" y="1529411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pt-PT" dirty="0" smtClean="0"/>
              <a:t>Com </a:t>
            </a:r>
            <a:r>
              <a:rPr lang="pt-PT" dirty="0"/>
              <a:t>o crescimento do </a:t>
            </a:r>
            <a:r>
              <a:rPr lang="pt-PT" dirty="0" smtClean="0"/>
              <a:t>projeto </a:t>
            </a:r>
            <a:r>
              <a:rPr lang="pt-PT" dirty="0"/>
              <a:t>poderão ser </a:t>
            </a:r>
            <a:r>
              <a:rPr lang="pt-PT" dirty="0" smtClean="0"/>
              <a:t>considerados:</a:t>
            </a:r>
          </a:p>
          <a:p>
            <a:pPr fontAlgn="base"/>
            <a:r>
              <a:rPr lang="pt-PT" dirty="0" smtClean="0"/>
              <a:t>inquéritos </a:t>
            </a:r>
            <a:r>
              <a:rPr lang="pt-PT" dirty="0"/>
              <a:t>mais abrangentes </a:t>
            </a:r>
            <a:r>
              <a:rPr lang="pt-PT" dirty="0" smtClean="0"/>
              <a:t> </a:t>
            </a:r>
          </a:p>
          <a:p>
            <a:pPr fontAlgn="base"/>
            <a:r>
              <a:rPr lang="pt-PT" dirty="0" smtClean="0"/>
              <a:t>dados </a:t>
            </a:r>
            <a:r>
              <a:rPr lang="pt-PT" dirty="0"/>
              <a:t>estatísticos dos centros de saúde locais para verificar mudança de tendências nas escolas/áreas envolvidas. </a:t>
            </a:r>
            <a:endParaRPr lang="pt-PT" dirty="0" smtClean="0"/>
          </a:p>
          <a:p>
            <a:pPr fontAlgn="base"/>
            <a:r>
              <a:rPr lang="pt-PT" dirty="0" smtClean="0"/>
              <a:t>Após </a:t>
            </a:r>
            <a:r>
              <a:rPr lang="pt-PT" dirty="0"/>
              <a:t>implementação nacional e com o passar dos anos veremos uma tendência de mudança da estatística de saúde a nível nacional</a:t>
            </a:r>
            <a:r>
              <a:rPr lang="pt-PT" dirty="0" smtClean="0"/>
              <a:t>.</a:t>
            </a:r>
          </a:p>
          <a:p>
            <a:pPr fontAlgn="base"/>
            <a:r>
              <a:rPr lang="pt-PT" dirty="0" smtClean="0"/>
              <a:t> </a:t>
            </a:r>
            <a:r>
              <a:rPr lang="pt-PT" dirty="0"/>
              <a:t>Existem métodos aprovados por organizações nacionais e internacionais para avaliação de programas de literacia.</a:t>
            </a:r>
          </a:p>
          <a:p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606380" y="451954"/>
            <a:ext cx="547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Avaliação de impacto a longo prazo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93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591" t="36518" r="51042" b="34741"/>
          <a:stretch/>
        </p:blipFill>
        <p:spPr>
          <a:xfrm>
            <a:off x="771955" y="657225"/>
            <a:ext cx="5324045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631" y="657225"/>
            <a:ext cx="4621169" cy="25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82" y="2994575"/>
            <a:ext cx="3773751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51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8" y="393998"/>
            <a:ext cx="8028011" cy="60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967" y="491067"/>
            <a:ext cx="5704436" cy="60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94" y="768608"/>
            <a:ext cx="4334933" cy="49542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8322" r="13906" b="35632"/>
          <a:stretch/>
        </p:blipFill>
        <p:spPr>
          <a:xfrm>
            <a:off x="6862233" y="2472268"/>
            <a:ext cx="4097866" cy="17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937" t="27629" r="11459" b="20223"/>
          <a:stretch/>
        </p:blipFill>
        <p:spPr>
          <a:xfrm>
            <a:off x="838199" y="1580482"/>
            <a:ext cx="10694263" cy="42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499" t="21111" r="14633" b="6889"/>
          <a:stretch/>
        </p:blipFill>
        <p:spPr>
          <a:xfrm>
            <a:off x="1285631" y="730021"/>
            <a:ext cx="9620738" cy="55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519</Words>
  <Application>Microsoft Office PowerPoint</Application>
  <PresentationFormat>Personalizados</PresentationFormat>
  <Paragraphs>56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3" baseType="lpstr">
      <vt:lpstr>Tema do Office</vt:lpstr>
      <vt:lpstr>Projeto Saber Saúde</vt:lpstr>
      <vt:lpstr>Problema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Literacia na saúde mental </vt:lpstr>
      <vt:lpstr>Apresentação do PowerPoint</vt:lpstr>
      <vt:lpstr>Apresentação do PowerPoint</vt:lpstr>
      <vt:lpstr>Apresentação do PowerPoint</vt:lpstr>
      <vt:lpstr>Solução</vt:lpstr>
      <vt:lpstr>Apresentação do PowerPoint</vt:lpstr>
      <vt:lpstr>Apresentação do PowerPoint</vt:lpstr>
      <vt:lpstr>Apresentação do PowerPoint</vt:lpstr>
      <vt:lpstr>Apresentação do PowerPoint</vt:lpstr>
      <vt:lpstr>Plataforma Online interativa orientadora da sessão</vt:lpstr>
      <vt:lpstr>Apresentação do PowerPoint</vt:lpstr>
      <vt:lpstr>O Professor como guia</vt:lpstr>
      <vt:lpstr>Sustentabilidade</vt:lpstr>
      <vt:lpstr>Piloto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Vasco Peixoto</dc:creator>
  <cp:lastModifiedBy>Cesar</cp:lastModifiedBy>
  <cp:revision>77</cp:revision>
  <dcterms:created xsi:type="dcterms:W3CDTF">2015-05-06T14:49:00Z</dcterms:created>
  <dcterms:modified xsi:type="dcterms:W3CDTF">2015-05-12T19:51:32Z</dcterms:modified>
</cp:coreProperties>
</file>