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310" r:id="rId3"/>
    <p:sldId id="312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405"/>
  </p:normalViewPr>
  <p:slideViewPr>
    <p:cSldViewPr snapToGrid="0">
      <p:cViewPr varScale="1">
        <p:scale>
          <a:sx n="125" d="100"/>
          <a:sy n="125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F7542-FA8D-C098-F99D-9380635A5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49C971-6103-5206-1AD8-60F821EC1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BBDFC2E-F3BA-6310-90A7-3EB9850C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8DDFEC3-1B77-A29D-A277-692224BA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17DFF0B-DC15-46E1-3566-A00D4C02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209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9CF1D-9581-C064-D8B0-4E771847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2D7AF4C-F73D-B051-D72B-E2800CD65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F47AEC-8D74-D901-87A4-95360003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62E803F-1B2C-8880-3DAD-6F273D92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ECB64BA-4687-1A64-C989-749D67C3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162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F53244-6D7D-4347-E360-DE1D8290D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EFF08F4-CF80-6E9C-9412-0799ECCD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29B2D73-B748-FA0E-5D5C-3554D95F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6E6E20F-C7BF-C3E6-2C6F-346E6961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5B3F9E-43A5-4A28-BBAD-2447851D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261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57962-218B-D99A-3D8D-C33EA128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97C660-437E-C61B-C07B-5BE48C424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4A00C4-F29A-932E-EC7E-AAA44139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706B89D-9470-2DBE-6EA9-0F0A9B2A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A4390A8-BDA1-6F02-1D3E-32977B25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404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7F4B8-CE0B-2D10-B1E6-B6A2BB5A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3E1FB04-CBB8-E5A2-AA85-46E6516A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BA3CDD2-961A-76B6-468F-F0068E8D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316F27B-0859-3FF3-BB5F-4C68149B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E451BA-A4C1-D058-1713-3242D038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511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96F9C-1128-3EB2-719D-EEFB0A5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7832BFE-8C0A-E82E-67D1-7BC1F4B4C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72924D6-C909-B67B-AEF1-EB68A7A26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6B49EA5-9935-44C3-1B4B-E319B64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4D00425-06BC-1FC8-1DF6-5D1E6DFD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5CF0464-B0AD-F505-44DA-3D0ADE78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658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E17BD-F3A6-844C-ECB2-FA600DD4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D128461-7554-9113-006F-0563BD24A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0869CB0-42DB-6DDF-1F64-1A43A691A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5536413-7275-A5B2-1C7D-316FDBCA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FCE8A0E-E13C-F9FA-D125-F72DA59F3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840A41D-7533-FD7E-93E8-6B647167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BCB3A58-44A7-D501-E2F4-0482357D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727BD3F-F2F3-6B0A-EAE1-ACFE4EE4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752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9CF08-54E0-9E9B-4623-B88A5624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155FE3A-E7D6-9D7B-9C95-0406B4F1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204756E-8D6B-78C2-96C5-CFD21FB1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C7B37E6-6239-5D51-2004-4F304738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363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7EB44C4-CFB7-B710-2347-2E04DA95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CD3E2E9-D66A-A7BD-0F5E-150754B1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0B4A745-0494-8542-81C1-6366F008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950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CBC35-398C-3F1B-14BE-B4CD26A3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3B0F607-9B1E-999A-CB67-7B190B6E2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AFE07FE-1FBB-1F65-A62F-D094305B0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CD5A63A-7AD7-6B7E-C2DB-253F3713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F4CD1A3-724A-F4F0-2C4D-E91B677B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E810BD7-05F2-A500-8947-D7EC9B7C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821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C6780-043E-8CD4-57C0-BBE620D7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307568B-CA39-C8BE-5421-E6FBD6C0C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57735E2-6943-647F-3331-AA4726853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EEBB08E-1393-B5B1-5AE3-33633768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91C788-18EA-B929-944B-5D92758A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A741E7F-0F3D-2A7B-7118-002F10C0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8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7924A97-183D-5206-54C2-7063C568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AE1AEFB-F40D-90EC-A80D-1C16BAF0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3DAE78-8EC1-DB3D-6D3A-A64387642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20C5-EEA3-7242-B022-03D905708F25}" type="datetimeFigureOut">
              <a:rPr lang="pt-PT" smtClean="0"/>
              <a:t>09/04/26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F5BF1EB-02A5-42D5-0B1A-6453B75E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2579C60-1F3F-E51B-F90B-B6058EA0C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22A2D-C7E1-424E-9726-5161E1381B3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97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35253C-F6DF-4691-8258-80D4E626B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/>
          <a:stretch/>
        </p:blipFill>
        <p:spPr>
          <a:xfrm>
            <a:off x="0" y="-4365"/>
            <a:ext cx="12192000" cy="68623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CE0D687-0510-4B1A-A31A-81B7EA9BE793}"/>
              </a:ext>
            </a:extLst>
          </p:cNvPr>
          <p:cNvGrpSpPr/>
          <p:nvPr/>
        </p:nvGrpSpPr>
        <p:grpSpPr>
          <a:xfrm>
            <a:off x="10566465" y="6054362"/>
            <a:ext cx="1553963" cy="744915"/>
            <a:chOff x="10566465" y="6054362"/>
            <a:chExt cx="1553963" cy="744915"/>
          </a:xfrm>
        </p:grpSpPr>
        <p:pic>
          <p:nvPicPr>
            <p:cNvPr id="10" name="Imagem 32" descr="PROFICO - Projetos, Fiscalização e Consultadoria, Lda - Associados -  Associação Portuguesa de Projectistas e Consultores">
              <a:extLst>
                <a:ext uri="{FF2B5EF4-FFF2-40B4-BE49-F238E27FC236}">
                  <a16:creationId xmlns:a16="http://schemas.microsoft.com/office/drawing/2014/main" id="{CA32B27B-A3DB-470D-BF2B-44736CE69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65" y="6261028"/>
              <a:ext cx="820247" cy="280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m 64">
              <a:extLst>
                <a:ext uri="{FF2B5EF4-FFF2-40B4-BE49-F238E27FC236}">
                  <a16:creationId xmlns:a16="http://schemas.microsoft.com/office/drawing/2014/main" id="{57F6B4DB-BD9A-4899-87EC-D34681D64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2182" y="6054362"/>
              <a:ext cx="658246" cy="7449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48DAE0-EAC6-4627-A4E8-5D08E3FD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97" y="209551"/>
            <a:ext cx="5058070" cy="2457756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>
                <a:solidFill>
                  <a:schemeClr val="bg1">
                    <a:lumMod val="95000"/>
                  </a:schemeClr>
                </a:solidFill>
                <a:latin typeface="Futura Md BT" panose="020B0602020204020303" pitchFamily="34" charset="0"/>
              </a:rPr>
              <a:t>Agrupamento </a:t>
            </a:r>
            <a:br>
              <a:rPr lang="pt-PT" dirty="0">
                <a:solidFill>
                  <a:schemeClr val="bg1">
                    <a:lumMod val="95000"/>
                  </a:schemeClr>
                </a:solidFill>
                <a:latin typeface="Futura Md BT" panose="020B0602020204020303" pitchFamily="34" charset="0"/>
              </a:rPr>
            </a:br>
            <a:r>
              <a:rPr lang="pt-PT" dirty="0">
                <a:solidFill>
                  <a:schemeClr val="bg1">
                    <a:lumMod val="95000"/>
                  </a:schemeClr>
                </a:solidFill>
                <a:latin typeface="Futura Md BT" panose="020B0602020204020303" pitchFamily="34" charset="0"/>
              </a:rPr>
              <a:t>de Escolas </a:t>
            </a:r>
            <a:br>
              <a:rPr lang="pt-PT" dirty="0">
                <a:solidFill>
                  <a:schemeClr val="bg1">
                    <a:lumMod val="95000"/>
                  </a:schemeClr>
                </a:solidFill>
                <a:latin typeface="Futura Md BT" panose="020B0602020204020303" pitchFamily="34" charset="0"/>
              </a:rPr>
            </a:br>
            <a:r>
              <a:rPr lang="pt-PT" dirty="0">
                <a:solidFill>
                  <a:schemeClr val="bg1">
                    <a:lumMod val="95000"/>
                  </a:schemeClr>
                </a:solidFill>
                <a:latin typeface="Futura Md BT" panose="020B0602020204020303" pitchFamily="34" charset="0"/>
              </a:rPr>
              <a:t>de Marrazes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2B691B2-26E6-0C9D-040D-1B9EB3D522A0}"/>
              </a:ext>
            </a:extLst>
          </p:cNvPr>
          <p:cNvSpPr txBox="1">
            <a:spLocks/>
          </p:cNvSpPr>
          <p:nvPr/>
        </p:nvSpPr>
        <p:spPr>
          <a:xfrm>
            <a:off x="873760" y="32385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b="1" dirty="0" err="1">
                <a:solidFill>
                  <a:schemeClr val="bg1"/>
                </a:solidFill>
              </a:rPr>
              <a:t>Microfloresta</a:t>
            </a:r>
            <a:r>
              <a:rPr lang="pt-PT" sz="5400" b="1" dirty="0">
                <a:solidFill>
                  <a:schemeClr val="bg1"/>
                </a:solidFill>
              </a:rPr>
              <a:t> da EB N.º 2 de Marrazes</a:t>
            </a:r>
          </a:p>
          <a:p>
            <a:endParaRPr lang="pt-PT" sz="5400" b="1" dirty="0">
              <a:solidFill>
                <a:schemeClr val="bg1"/>
              </a:solidFill>
            </a:endParaRPr>
          </a:p>
          <a:p>
            <a:r>
              <a:rPr lang="pt-PT" sz="4400" b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Projeto Jardim dos sentidos</a:t>
            </a:r>
          </a:p>
        </p:txBody>
      </p:sp>
    </p:spTree>
    <p:extLst>
      <p:ext uri="{BB962C8B-B14F-4D97-AF65-F5344CB8AC3E}">
        <p14:creationId xmlns:p14="http://schemas.microsoft.com/office/powerpoint/2010/main" val="169104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64">
            <a:extLst>
              <a:ext uri="{FF2B5EF4-FFF2-40B4-BE49-F238E27FC236}">
                <a16:creationId xmlns:a16="http://schemas.microsoft.com/office/drawing/2014/main" id="{4F4D8640-0491-4FAA-A8D1-3A57CE272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82" y="6054362"/>
            <a:ext cx="658246" cy="7449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88152-BBAC-4017-96DD-C6A026DF3055}"/>
              </a:ext>
            </a:extLst>
          </p:cNvPr>
          <p:cNvSpPr txBox="1"/>
          <p:nvPr/>
        </p:nvSpPr>
        <p:spPr>
          <a:xfrm>
            <a:off x="7633433" y="293621"/>
            <a:ext cx="430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effectLst/>
                <a:latin typeface="Futura Bk BT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Proposta de Implantação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B1CD6-7564-5DF3-E452-D7ECAC904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070" y="0"/>
            <a:ext cx="9014604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68F84E-2EDF-27AB-E249-FFC86A9010DD}"/>
              </a:ext>
            </a:extLst>
          </p:cNvPr>
          <p:cNvSpPr/>
          <p:nvPr/>
        </p:nvSpPr>
        <p:spPr>
          <a:xfrm>
            <a:off x="3531225" y="5968904"/>
            <a:ext cx="170915" cy="1709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0A80C9-45FE-41DE-4D5F-2CB6C0EC0437}"/>
              </a:ext>
            </a:extLst>
          </p:cNvPr>
          <p:cNvSpPr/>
          <p:nvPr/>
        </p:nvSpPr>
        <p:spPr>
          <a:xfrm>
            <a:off x="4552305" y="6208283"/>
            <a:ext cx="170915" cy="1709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BD29D3-A6EF-328D-4443-2DF9F68D2B29}"/>
              </a:ext>
            </a:extLst>
          </p:cNvPr>
          <p:cNvSpPr/>
          <p:nvPr/>
        </p:nvSpPr>
        <p:spPr>
          <a:xfrm>
            <a:off x="4639622" y="5644023"/>
            <a:ext cx="170915" cy="1709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C8EBA0-6787-06E3-F0B4-593FA1878998}"/>
              </a:ext>
            </a:extLst>
          </p:cNvPr>
          <p:cNvSpPr/>
          <p:nvPr/>
        </p:nvSpPr>
        <p:spPr>
          <a:xfrm>
            <a:off x="2643182" y="5473108"/>
            <a:ext cx="170915" cy="1709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A7A259-86CE-179C-283B-4DBCC26F09B0}"/>
              </a:ext>
            </a:extLst>
          </p:cNvPr>
          <p:cNvSpPr/>
          <p:nvPr/>
        </p:nvSpPr>
        <p:spPr>
          <a:xfrm>
            <a:off x="4022402" y="3698400"/>
            <a:ext cx="170915" cy="1709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68A80F-ABDD-641A-704A-6549F287FC23}"/>
              </a:ext>
            </a:extLst>
          </p:cNvPr>
          <p:cNvSpPr/>
          <p:nvPr/>
        </p:nvSpPr>
        <p:spPr>
          <a:xfrm>
            <a:off x="4193317" y="2159160"/>
            <a:ext cx="170915" cy="1709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E4E524-5391-440D-7EA6-B31182B68D35}"/>
              </a:ext>
            </a:extLst>
          </p:cNvPr>
          <p:cNvSpPr/>
          <p:nvPr/>
        </p:nvSpPr>
        <p:spPr>
          <a:xfrm>
            <a:off x="6584663" y="1701960"/>
            <a:ext cx="170915" cy="1709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8878D4-3B8F-8D1A-3D00-6E3F361942F9}"/>
              </a:ext>
            </a:extLst>
          </p:cNvPr>
          <p:cNvSpPr/>
          <p:nvPr/>
        </p:nvSpPr>
        <p:spPr>
          <a:xfrm>
            <a:off x="6295103" y="3709144"/>
            <a:ext cx="170915" cy="1709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" name="Forma Livre 2">
            <a:extLst>
              <a:ext uri="{FF2B5EF4-FFF2-40B4-BE49-F238E27FC236}">
                <a16:creationId xmlns:a16="http://schemas.microsoft.com/office/drawing/2014/main" id="{0444BCC5-14F4-62EF-EF25-38E419DC44E7}"/>
              </a:ext>
            </a:extLst>
          </p:cNvPr>
          <p:cNvSpPr/>
          <p:nvPr/>
        </p:nvSpPr>
        <p:spPr>
          <a:xfrm>
            <a:off x="257010" y="906211"/>
            <a:ext cx="1522598" cy="525517"/>
          </a:xfrm>
          <a:custGeom>
            <a:avLst/>
            <a:gdLst>
              <a:gd name="connsiteX0" fmla="*/ 27709 w 1496291"/>
              <a:gd name="connsiteY0" fmla="*/ 0 h 540328"/>
              <a:gd name="connsiteX1" fmla="*/ 0 w 1496291"/>
              <a:gd name="connsiteY1" fmla="*/ 540328 h 540328"/>
              <a:gd name="connsiteX2" fmla="*/ 1496291 w 1496291"/>
              <a:gd name="connsiteY2" fmla="*/ 540328 h 540328"/>
              <a:gd name="connsiteX3" fmla="*/ 1482436 w 1496291"/>
              <a:gd name="connsiteY3" fmla="*/ 207819 h 540328"/>
              <a:gd name="connsiteX4" fmla="*/ 27709 w 1496291"/>
              <a:gd name="connsiteY4" fmla="*/ 0 h 5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291" h="540328">
                <a:moveTo>
                  <a:pt x="27709" y="0"/>
                </a:moveTo>
                <a:lnTo>
                  <a:pt x="0" y="540328"/>
                </a:lnTo>
                <a:lnTo>
                  <a:pt x="1496291" y="540328"/>
                </a:lnTo>
                <a:lnTo>
                  <a:pt x="1482436" y="207819"/>
                </a:lnTo>
                <a:lnTo>
                  <a:pt x="27709" y="0"/>
                </a:lnTo>
                <a:close/>
              </a:path>
            </a:pathLst>
          </a:custGeom>
          <a:solidFill>
            <a:srgbClr val="00FF00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F28A2B9-43B7-D9C9-2133-0850CA2AE006}"/>
              </a:ext>
            </a:extLst>
          </p:cNvPr>
          <p:cNvSpPr/>
          <p:nvPr/>
        </p:nvSpPr>
        <p:spPr>
          <a:xfrm>
            <a:off x="9056083" y="1001507"/>
            <a:ext cx="914400" cy="255919"/>
          </a:xfrm>
          <a:prstGeom prst="rect">
            <a:avLst/>
          </a:prstGeom>
          <a:solidFill>
            <a:srgbClr val="00FF00">
              <a:alpha val="4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E73E983-E914-F871-82B2-8CF7F4F3885C}"/>
              </a:ext>
            </a:extLst>
          </p:cNvPr>
          <p:cNvSpPr txBox="1"/>
          <p:nvPr/>
        </p:nvSpPr>
        <p:spPr>
          <a:xfrm>
            <a:off x="9976098" y="984303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solidFill>
                  <a:srgbClr val="0070C0"/>
                </a:solidFill>
              </a:rPr>
              <a:t>Microfloresta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AF3FA40-71AB-5DDE-003C-AC5F6BE42A35}"/>
              </a:ext>
            </a:extLst>
          </p:cNvPr>
          <p:cNvSpPr txBox="1"/>
          <p:nvPr/>
        </p:nvSpPr>
        <p:spPr>
          <a:xfrm>
            <a:off x="1108364" y="63217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ighlight>
                  <a:srgbClr val="FFFF00"/>
                </a:highlight>
              </a:rPr>
              <a:t>Área 1</a:t>
            </a:r>
          </a:p>
        </p:txBody>
      </p:sp>
      <p:sp>
        <p:nvSpPr>
          <p:cNvPr id="2" name="Bisel 1">
            <a:extLst>
              <a:ext uri="{FF2B5EF4-FFF2-40B4-BE49-F238E27FC236}">
                <a16:creationId xmlns:a16="http://schemas.microsoft.com/office/drawing/2014/main" id="{E44E01BD-7B74-37AB-1160-DC87714ADB9A}"/>
              </a:ext>
            </a:extLst>
          </p:cNvPr>
          <p:cNvSpPr/>
          <p:nvPr/>
        </p:nvSpPr>
        <p:spPr>
          <a:xfrm>
            <a:off x="9056083" y="1971040"/>
            <a:ext cx="413037" cy="264160"/>
          </a:xfrm>
          <a:prstGeom prst="bevel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73BEC8-EC21-F39B-6008-9C28E2B6FB3D}"/>
              </a:ext>
            </a:extLst>
          </p:cNvPr>
          <p:cNvSpPr txBox="1"/>
          <p:nvPr/>
        </p:nvSpPr>
        <p:spPr>
          <a:xfrm>
            <a:off x="9513283" y="1875285"/>
            <a:ext cx="190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0070C0"/>
                </a:solidFill>
              </a:rPr>
              <a:t>Mesas de madeira</a:t>
            </a:r>
          </a:p>
        </p:txBody>
      </p:sp>
      <p:sp>
        <p:nvSpPr>
          <p:cNvPr id="15" name="Bisel 14">
            <a:extLst>
              <a:ext uri="{FF2B5EF4-FFF2-40B4-BE49-F238E27FC236}">
                <a16:creationId xmlns:a16="http://schemas.microsoft.com/office/drawing/2014/main" id="{6E52A3CE-F9CE-82F6-5C9A-D284FA9479B2}"/>
              </a:ext>
            </a:extLst>
          </p:cNvPr>
          <p:cNvSpPr/>
          <p:nvPr/>
        </p:nvSpPr>
        <p:spPr>
          <a:xfrm rot="1112787">
            <a:off x="5294626" y="1266615"/>
            <a:ext cx="315284" cy="174040"/>
          </a:xfrm>
          <a:prstGeom prst="bevel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Bisel 15">
            <a:extLst>
              <a:ext uri="{FF2B5EF4-FFF2-40B4-BE49-F238E27FC236}">
                <a16:creationId xmlns:a16="http://schemas.microsoft.com/office/drawing/2014/main" id="{9ED4C548-9016-1268-BAEF-DAC9A888105D}"/>
              </a:ext>
            </a:extLst>
          </p:cNvPr>
          <p:cNvSpPr/>
          <p:nvPr/>
        </p:nvSpPr>
        <p:spPr>
          <a:xfrm rot="1753387">
            <a:off x="5902503" y="1632947"/>
            <a:ext cx="315284" cy="174040"/>
          </a:xfrm>
          <a:prstGeom prst="bevel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Bisel 16">
            <a:extLst>
              <a:ext uri="{FF2B5EF4-FFF2-40B4-BE49-F238E27FC236}">
                <a16:creationId xmlns:a16="http://schemas.microsoft.com/office/drawing/2014/main" id="{0B9B0DF6-737A-75ED-A5F5-70F947D24437}"/>
              </a:ext>
            </a:extLst>
          </p:cNvPr>
          <p:cNvSpPr/>
          <p:nvPr/>
        </p:nvSpPr>
        <p:spPr>
          <a:xfrm rot="4072803">
            <a:off x="6362893" y="2421862"/>
            <a:ext cx="315284" cy="174040"/>
          </a:xfrm>
          <a:prstGeom prst="bevel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Bisel 17">
            <a:extLst>
              <a:ext uri="{FF2B5EF4-FFF2-40B4-BE49-F238E27FC236}">
                <a16:creationId xmlns:a16="http://schemas.microsoft.com/office/drawing/2014/main" id="{BAC4B02B-5B44-E7E1-A4E4-3CBD9FEA4923}"/>
              </a:ext>
            </a:extLst>
          </p:cNvPr>
          <p:cNvSpPr/>
          <p:nvPr/>
        </p:nvSpPr>
        <p:spPr>
          <a:xfrm rot="200395">
            <a:off x="4127351" y="1175090"/>
            <a:ext cx="315284" cy="174040"/>
          </a:xfrm>
          <a:prstGeom prst="bevel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A4FFA52-8C38-5D57-8837-803B084AF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120" y="2596745"/>
            <a:ext cx="2260600" cy="11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E88152-BBAC-4017-96DD-C6A026DF3055}"/>
              </a:ext>
            </a:extLst>
          </p:cNvPr>
          <p:cNvSpPr txBox="1"/>
          <p:nvPr/>
        </p:nvSpPr>
        <p:spPr>
          <a:xfrm>
            <a:off x="7633433" y="293621"/>
            <a:ext cx="430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effectLst/>
                <a:latin typeface="Futura Bk BT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Proposta de Implantação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E73E983-E914-F871-82B2-8CF7F4F3885C}"/>
              </a:ext>
            </a:extLst>
          </p:cNvPr>
          <p:cNvSpPr txBox="1"/>
          <p:nvPr/>
        </p:nvSpPr>
        <p:spPr>
          <a:xfrm>
            <a:off x="8963891" y="1125994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solidFill>
                  <a:srgbClr val="0070C0"/>
                </a:solidFill>
              </a:rPr>
              <a:t>Microfloresta</a:t>
            </a:r>
            <a:endParaRPr lang="pt-PT" dirty="0">
              <a:solidFill>
                <a:srgbClr val="0070C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72E655-F90A-0139-4635-141A96B5F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3" y="525517"/>
            <a:ext cx="6945126" cy="55223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1AF3FA40-71AB-5DDE-003C-AC5F6BE42A35}"/>
              </a:ext>
            </a:extLst>
          </p:cNvPr>
          <p:cNvSpPr txBox="1"/>
          <p:nvPr/>
        </p:nvSpPr>
        <p:spPr>
          <a:xfrm>
            <a:off x="5036818" y="3825737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ighlight>
                  <a:srgbClr val="FFFF00"/>
                </a:highlight>
              </a:rPr>
              <a:t>Área 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C388F7-81E5-CCA6-7C75-914E5ABFA051}"/>
              </a:ext>
            </a:extLst>
          </p:cNvPr>
          <p:cNvSpPr txBox="1"/>
          <p:nvPr/>
        </p:nvSpPr>
        <p:spPr>
          <a:xfrm>
            <a:off x="8963891" y="1801090"/>
            <a:ext cx="16147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Área  –  343 m</a:t>
            </a:r>
            <a:r>
              <a:rPr lang="pt-PT" baseline="30000" dirty="0"/>
              <a:t>2</a:t>
            </a:r>
            <a:br>
              <a:rPr lang="pt-PT" dirty="0"/>
            </a:br>
            <a:endParaRPr lang="pt-PT" baseline="30000" dirty="0"/>
          </a:p>
        </p:txBody>
      </p:sp>
    </p:spTree>
    <p:extLst>
      <p:ext uri="{BB962C8B-B14F-4D97-AF65-F5344CB8AC3E}">
        <p14:creationId xmlns:p14="http://schemas.microsoft.com/office/powerpoint/2010/main" val="3049353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48</Words>
  <Application>Microsoft Macintosh PowerPoint</Application>
  <PresentationFormat>Ecrã Panorâmico</PresentationFormat>
  <Paragraphs>20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11" baseType="lpstr">
      <vt:lpstr>Hiragino Kaku Gothic Std W8</vt:lpstr>
      <vt:lpstr>Arial</vt:lpstr>
      <vt:lpstr>Calibri</vt:lpstr>
      <vt:lpstr>Calibri Light</vt:lpstr>
      <vt:lpstr>Futura Bk BT</vt:lpstr>
      <vt:lpstr>Futura Md BT</vt:lpstr>
      <vt:lpstr>Gadugi</vt:lpstr>
      <vt:lpstr>Tema do Office</vt:lpstr>
      <vt:lpstr>Agrupamento  de Escolas  de Marrazes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Microfloresta Escolar da Escola Básica n.º 2 de Marrazes</dc:title>
  <dc:creator>Jorge Edgar Brites</dc:creator>
  <cp:lastModifiedBy>Jorge Edgar Brites</cp:lastModifiedBy>
  <cp:revision>3</cp:revision>
  <dcterms:created xsi:type="dcterms:W3CDTF">2026-04-06T20:52:01Z</dcterms:created>
  <dcterms:modified xsi:type="dcterms:W3CDTF">2026-04-09T14:41:18Z</dcterms:modified>
</cp:coreProperties>
</file>